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Syne" pitchFamily="2" charset="77"/>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74" autoAdjust="0"/>
    <p:restoredTop sz="71068" autoAdjust="0"/>
  </p:normalViewPr>
  <p:slideViewPr>
    <p:cSldViewPr>
      <p:cViewPr varScale="1">
        <p:scale>
          <a:sx n="55" d="100"/>
          <a:sy n="55" d="100"/>
        </p:scale>
        <p:origin x="61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02888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13957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a-DK" noProof="0" dirty="0"/>
              <a:t>Billede 1: På verdensplan har vi mange frivillige helte, der arbejder med at gøre verden til et bedre sted. Frivillige der arbejder med at løse store udfordringer som nød, sult og miljøkatastrofer. Mange danske unge bruger også sabbatår i udlandet som frivillige på børnehjem, som træplantere eller hjælpere på mindre landbrug.</a:t>
            </a:r>
          </a:p>
          <a:p>
            <a:endParaRPr lang="da-DK" noProof="0" dirty="0"/>
          </a:p>
          <a:p>
            <a:r>
              <a:rPr lang="da-DK" noProof="0" dirty="0"/>
              <a:t>Billede 2: I Danmark har vi en meget stolt tradition for at vores fritidsliv er noget vi skaber sammen i foreninger. Så der hvor du går til fodbold, gymnastik, spejder eller noget helt tredje, er det frivillige, der står bag. Men du kan også være frivillig på rigtig mange andre måder. F.eks. er der mange unge der melder sig som frivillige hos velgørende organisationer, hvor de ønsker at gøre noget ved sager, der optager dem.</a:t>
            </a:r>
          </a:p>
          <a:p>
            <a:endParaRPr lang="da-DK" noProof="0" dirty="0"/>
          </a:p>
          <a:p>
            <a:r>
              <a:rPr lang="da-DK" noProof="0" dirty="0"/>
              <a:t>Billede 3: I Frivillighedsalliancen sætter vi frivillighed på skoleskemaet. Det betyder, at der de næste 2 år er 30 skoler, der øver sig i at gøre noget godt for andre. At give frivillige gaver!</a:t>
            </a:r>
          </a:p>
          <a:p>
            <a:r>
              <a:rPr lang="da-DK" noProof="0" dirty="0"/>
              <a:t>Du kan også blive frivillig. Snak med din lærer om hvilke muligheder, der kunne være for dig og gerne nogle af dine venner. Vi ved nemlig at det er sjovt at være frivillig sammen.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a-DK" noProof="0" dirty="0"/>
              <a:t>Ud fra dette citat fortælles der lidt om, hvorfor frivillighed er så gavnligt - brug gerne personlige historier, hvor der gives inspiration til, hvordan alle – store som små – kan engagere sig og hjælpe hinanden.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r>
              <a:rPr lang="da-DK" b="0" dirty="0"/>
              <a:t>Sang 1: Du skal plante et træ: </a:t>
            </a:r>
            <a:r>
              <a:rPr lang="da-DK" dirty="0"/>
              <a:t>En sang der handler om at gøre en gerning og om at plante noget og se det vokse og gro.</a:t>
            </a:r>
          </a:p>
        </p:txBody>
      </p:sp>
      <p:sp>
        <p:nvSpPr>
          <p:cNvPr id="4" name="Pladsholder til slide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343665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a-DK" noProof="0" dirty="0"/>
              <a:t>Over 600 unge har med Frivillighedsalliancen fået sat frivillighed på deres skoleskema - Hør hvad unge siger om frivillighed</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r>
              <a:rPr lang="da-DK" b="0" dirty="0"/>
              <a:t>Sang 2: Giv os lyset tilbage: </a:t>
            </a:r>
            <a:r>
              <a:rPr lang="da-DK" dirty="0"/>
              <a:t>En sang der sætter fokus på fællesskabet og når JEG bliver til OS og om at bidrage til fællesskabet. </a:t>
            </a:r>
          </a:p>
        </p:txBody>
      </p:sp>
      <p:sp>
        <p:nvSpPr>
          <p:cNvPr id="4" name="Pladsholder til slide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66441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a-DK" noProof="0" dirty="0"/>
              <a:t>Elever fra Frijsenborg Efterskole, der er en af de 10 tilmeldte skoler i Frivillighedsalliancen, har lavet en klub, hvor vi hækler. De har formået at skabe et frivilligt projekt, som gavner indlagte børn på Hammel </a:t>
            </a:r>
            <a:r>
              <a:rPr lang="da-DK" noProof="0" dirty="0" err="1"/>
              <a:t>Neurocenter</a:t>
            </a:r>
            <a:r>
              <a:rPr lang="da-DK" noProof="0" dirty="0"/>
              <a:t>.</a:t>
            </a:r>
          </a:p>
          <a:p>
            <a:r>
              <a:rPr lang="da-DK" noProof="0" dirty="0"/>
              <a:t>Favrskov Lokalavis har bragt en artikel om projektet. Læs evt. artiklen her: </a:t>
            </a:r>
          </a:p>
          <a:p>
            <a:r>
              <a:rPr lang="da-DK" noProof="0" dirty="0" err="1"/>
              <a:t>https</a:t>
            </a:r>
            <a:r>
              <a:rPr lang="da-DK" noProof="0" dirty="0"/>
              <a:t>://</a:t>
            </a:r>
            <a:r>
              <a:rPr lang="da-DK" noProof="0" dirty="0" err="1"/>
              <a:t>friskolerne.link</a:t>
            </a:r>
            <a:r>
              <a:rPr lang="da-DK" noProof="0" dirty="0"/>
              <a:t>/</a:t>
            </a:r>
            <a:r>
              <a:rPr lang="da-DK" noProof="0" dirty="0" err="1"/>
              <a:t>frijsenborg_efterskole_frivillighedsalliancen</a:t>
            </a:r>
            <a:endParaRPr lang="da-DK" noProof="0"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da-DK" noProof="0" dirty="0"/>
              <a:t>Få eleverne til at blive bevidste om, hvor de kan møde frivilligheden. Eleverne rækker hånden om, hvis de selv er frivillige, har prøvet at være frivillig eller kender nogen, der er frivillig. Måske det går op for dem, hvor mange de rent faktisk kender, der er involveret i frivillighed.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290763" y="512763"/>
            <a:ext cx="4562475" cy="2566987"/>
          </a:xfrm>
        </p:spPr>
      </p:sp>
      <p:sp>
        <p:nvSpPr>
          <p:cNvPr id="3" name="Pladsholder til noter 2"/>
          <p:cNvSpPr>
            <a:spLocks noGrp="1"/>
          </p:cNvSpPr>
          <p:nvPr>
            <p:ph type="body" idx="1"/>
          </p:nvPr>
        </p:nvSpPr>
        <p:spPr/>
        <p:txBody>
          <a:bodyPr/>
          <a:lstStyle/>
          <a:p>
            <a:r>
              <a:rPr lang="da-DK" b="0" dirty="0"/>
              <a:t>Sang 3: Julebudskabet: </a:t>
            </a:r>
            <a:r>
              <a:rPr lang="da-DK" dirty="0"/>
              <a:t>En julesang om at forenes i fællesskabet, og hvor sammenholdets og venskabets bånd knyttes. </a:t>
            </a:r>
          </a:p>
        </p:txBody>
      </p:sp>
      <p:sp>
        <p:nvSpPr>
          <p:cNvPr id="4" name="Pladsholder til slidenumm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739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12.png"/><Relationship Id="rId12" Type="http://schemas.openxmlformats.org/officeDocument/2006/relationships/image" Target="../media/image31.svg"/><Relationship Id="rId17" Type="http://schemas.openxmlformats.org/officeDocument/2006/relationships/image" Target="../media/image9.svg"/><Relationship Id="rId2" Type="http://schemas.openxmlformats.org/officeDocument/2006/relationships/notesSlide" Target="../notesSlides/notesSlide10.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7.pn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8990868" y="7051900"/>
            <a:ext cx="4313866" cy="3404032"/>
          </a:xfrm>
          <a:custGeom>
            <a:avLst/>
            <a:gdLst/>
            <a:ahLst/>
            <a:cxnLst/>
            <a:rect l="l" t="t" r="r" b="b"/>
            <a:pathLst>
              <a:path w="4313866" h="3404032">
                <a:moveTo>
                  <a:pt x="0" y="0"/>
                </a:moveTo>
                <a:lnTo>
                  <a:pt x="4313866" y="0"/>
                </a:lnTo>
                <a:lnTo>
                  <a:pt x="4313866" y="3404032"/>
                </a:lnTo>
                <a:lnTo>
                  <a:pt x="0" y="34040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a:off x="-131248" y="3482277"/>
            <a:ext cx="9240981" cy="6804723"/>
          </a:xfrm>
          <a:custGeom>
            <a:avLst/>
            <a:gdLst/>
            <a:ahLst/>
            <a:cxnLst/>
            <a:rect l="l" t="t" r="r" b="b"/>
            <a:pathLst>
              <a:path w="9240981" h="6804723">
                <a:moveTo>
                  <a:pt x="0" y="0"/>
                </a:moveTo>
                <a:lnTo>
                  <a:pt x="9240982" y="0"/>
                </a:lnTo>
                <a:lnTo>
                  <a:pt x="9240982" y="6804723"/>
                </a:lnTo>
                <a:lnTo>
                  <a:pt x="0" y="6804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4" name="Freeform 4"/>
          <p:cNvSpPr/>
          <p:nvPr/>
        </p:nvSpPr>
        <p:spPr>
          <a:xfrm>
            <a:off x="2263054" y="-217684"/>
            <a:ext cx="2143429" cy="1371794"/>
          </a:xfrm>
          <a:custGeom>
            <a:avLst/>
            <a:gdLst/>
            <a:ahLst/>
            <a:cxnLst/>
            <a:rect l="l" t="t" r="r" b="b"/>
            <a:pathLst>
              <a:path w="2143429" h="1371794">
                <a:moveTo>
                  <a:pt x="0" y="0"/>
                </a:moveTo>
                <a:lnTo>
                  <a:pt x="2143429" y="0"/>
                </a:lnTo>
                <a:lnTo>
                  <a:pt x="2143429" y="1371795"/>
                </a:lnTo>
                <a:lnTo>
                  <a:pt x="0" y="1371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5" name="Freeform 5"/>
          <p:cNvSpPr/>
          <p:nvPr/>
        </p:nvSpPr>
        <p:spPr>
          <a:xfrm>
            <a:off x="-446370" y="903289"/>
            <a:ext cx="2143429" cy="1371794"/>
          </a:xfrm>
          <a:custGeom>
            <a:avLst/>
            <a:gdLst/>
            <a:ahLst/>
            <a:cxnLst/>
            <a:rect l="l" t="t" r="r" b="b"/>
            <a:pathLst>
              <a:path w="2143429" h="1371794">
                <a:moveTo>
                  <a:pt x="0" y="0"/>
                </a:moveTo>
                <a:lnTo>
                  <a:pt x="2143428" y="0"/>
                </a:lnTo>
                <a:lnTo>
                  <a:pt x="2143428" y="1371795"/>
                </a:lnTo>
                <a:lnTo>
                  <a:pt x="0" y="1371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6" name="Freeform 6"/>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7" name="Freeform 7"/>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8" name="Freeform 8"/>
          <p:cNvSpPr/>
          <p:nvPr/>
        </p:nvSpPr>
        <p:spPr>
          <a:xfrm>
            <a:off x="6072325" y="554634"/>
            <a:ext cx="5075476" cy="2220521"/>
          </a:xfrm>
          <a:custGeom>
            <a:avLst/>
            <a:gdLst/>
            <a:ahLst/>
            <a:cxnLst/>
            <a:rect l="l" t="t" r="r" b="b"/>
            <a:pathLst>
              <a:path w="5075476" h="2220521">
                <a:moveTo>
                  <a:pt x="0" y="0"/>
                </a:moveTo>
                <a:lnTo>
                  <a:pt x="5075476" y="0"/>
                </a:lnTo>
                <a:lnTo>
                  <a:pt x="5075476" y="2220521"/>
                </a:lnTo>
                <a:lnTo>
                  <a:pt x="0" y="2220521"/>
                </a:lnTo>
                <a:lnTo>
                  <a:pt x="0" y="0"/>
                </a:lnTo>
                <a:close/>
              </a:path>
            </a:pathLst>
          </a:custGeom>
          <a:blipFill>
            <a:blip r:embed="rId9"/>
            <a:stretch>
              <a:fillRect/>
            </a:stretch>
          </a:blipFill>
        </p:spPr>
        <p:txBody>
          <a:bodyPr/>
          <a:lstStyle/>
          <a:p>
            <a:endParaRPr lang="da-DK"/>
          </a:p>
        </p:txBody>
      </p:sp>
      <p:sp>
        <p:nvSpPr>
          <p:cNvPr id="9" name="Freeform 9"/>
          <p:cNvSpPr/>
          <p:nvPr/>
        </p:nvSpPr>
        <p:spPr>
          <a:xfrm rot="466190">
            <a:off x="1181883" y="3004021"/>
            <a:ext cx="1529308" cy="956513"/>
          </a:xfrm>
          <a:custGeom>
            <a:avLst/>
            <a:gdLst/>
            <a:ahLst/>
            <a:cxnLst/>
            <a:rect l="l" t="t" r="r" b="b"/>
            <a:pathLst>
              <a:path w="1529308" h="956513">
                <a:moveTo>
                  <a:pt x="0" y="0"/>
                </a:moveTo>
                <a:lnTo>
                  <a:pt x="1529308" y="0"/>
                </a:lnTo>
                <a:lnTo>
                  <a:pt x="1529308" y="956513"/>
                </a:lnTo>
                <a:lnTo>
                  <a:pt x="0" y="956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sp>
        <p:nvSpPr>
          <p:cNvPr id="10" name="Freeform 10"/>
          <p:cNvSpPr/>
          <p:nvPr/>
        </p:nvSpPr>
        <p:spPr>
          <a:xfrm>
            <a:off x="4723102" y="5809093"/>
            <a:ext cx="1467614" cy="1311695"/>
          </a:xfrm>
          <a:custGeom>
            <a:avLst/>
            <a:gdLst/>
            <a:ahLst/>
            <a:cxnLst/>
            <a:rect l="l" t="t" r="r" b="b"/>
            <a:pathLst>
              <a:path w="1467614" h="1311695">
                <a:moveTo>
                  <a:pt x="0" y="0"/>
                </a:moveTo>
                <a:lnTo>
                  <a:pt x="1467614" y="0"/>
                </a:lnTo>
                <a:lnTo>
                  <a:pt x="1467614" y="1311695"/>
                </a:lnTo>
                <a:lnTo>
                  <a:pt x="0" y="1311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1" name="Freeform 11"/>
          <p:cNvSpPr/>
          <p:nvPr/>
        </p:nvSpPr>
        <p:spPr>
          <a:xfrm>
            <a:off x="7345428" y="6125913"/>
            <a:ext cx="1467614" cy="1311695"/>
          </a:xfrm>
          <a:custGeom>
            <a:avLst/>
            <a:gdLst/>
            <a:ahLst/>
            <a:cxnLst/>
            <a:rect l="l" t="t" r="r" b="b"/>
            <a:pathLst>
              <a:path w="1467614" h="1311695">
                <a:moveTo>
                  <a:pt x="0" y="0"/>
                </a:moveTo>
                <a:lnTo>
                  <a:pt x="1467614" y="0"/>
                </a:lnTo>
                <a:lnTo>
                  <a:pt x="1467614" y="1311696"/>
                </a:lnTo>
                <a:lnTo>
                  <a:pt x="0" y="13116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2" name="Freeform 12"/>
          <p:cNvSpPr/>
          <p:nvPr/>
        </p:nvSpPr>
        <p:spPr>
          <a:xfrm rot="-1210813">
            <a:off x="8538095" y="6856316"/>
            <a:ext cx="1373897" cy="859310"/>
          </a:xfrm>
          <a:custGeom>
            <a:avLst/>
            <a:gdLst/>
            <a:ahLst/>
            <a:cxnLst/>
            <a:rect l="l" t="t" r="r" b="b"/>
            <a:pathLst>
              <a:path w="1373897" h="859310">
                <a:moveTo>
                  <a:pt x="0" y="0"/>
                </a:moveTo>
                <a:lnTo>
                  <a:pt x="1373897" y="0"/>
                </a:lnTo>
                <a:lnTo>
                  <a:pt x="1373897" y="859310"/>
                </a:lnTo>
                <a:lnTo>
                  <a:pt x="0" y="8593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sp>
        <p:nvSpPr>
          <p:cNvPr id="13" name="Freeform 13"/>
          <p:cNvSpPr/>
          <p:nvPr/>
        </p:nvSpPr>
        <p:spPr>
          <a:xfrm rot="-1864560">
            <a:off x="12078327" y="6464941"/>
            <a:ext cx="1467614" cy="1311695"/>
          </a:xfrm>
          <a:custGeom>
            <a:avLst/>
            <a:gdLst/>
            <a:ahLst/>
            <a:cxnLst/>
            <a:rect l="l" t="t" r="r" b="b"/>
            <a:pathLst>
              <a:path w="1467614" h="1311695">
                <a:moveTo>
                  <a:pt x="0" y="0"/>
                </a:moveTo>
                <a:lnTo>
                  <a:pt x="1467614" y="0"/>
                </a:lnTo>
                <a:lnTo>
                  <a:pt x="1467614" y="1311695"/>
                </a:lnTo>
                <a:lnTo>
                  <a:pt x="0" y="13116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4" name="TextBox 14"/>
          <p:cNvSpPr txBox="1"/>
          <p:nvPr/>
        </p:nvSpPr>
        <p:spPr>
          <a:xfrm>
            <a:off x="3598529" y="2435000"/>
            <a:ext cx="10429026" cy="4504054"/>
          </a:xfrm>
          <a:prstGeom prst="rect">
            <a:avLst/>
          </a:prstGeom>
        </p:spPr>
        <p:txBody>
          <a:bodyPr wrap="square" lIns="0" tIns="0" rIns="0" bIns="0" rtlCol="0" anchor="t">
            <a:spAutoFit/>
          </a:bodyPr>
          <a:lstStyle/>
          <a:p>
            <a:pPr algn="ctr">
              <a:lnSpc>
                <a:spcPts val="7114"/>
              </a:lnSpc>
            </a:pPr>
            <a:r>
              <a:rPr lang="en-US" sz="5081" dirty="0">
                <a:solidFill>
                  <a:srgbClr val="000000"/>
                </a:solidFill>
                <a:latin typeface="Syne"/>
                <a:ea typeface="Syne"/>
                <a:cs typeface="Syne"/>
                <a:sym typeface="Syne"/>
              </a:rPr>
              <a:t> </a:t>
            </a:r>
          </a:p>
          <a:p>
            <a:pPr algn="ctr">
              <a:lnSpc>
                <a:spcPts val="7114"/>
              </a:lnSpc>
            </a:pPr>
            <a:r>
              <a:rPr lang="da-DK" sz="4500" dirty="0">
                <a:solidFill>
                  <a:srgbClr val="7D7537"/>
                </a:solidFill>
                <a:latin typeface="Syne"/>
                <a:ea typeface="Syne"/>
                <a:cs typeface="Syne"/>
                <a:sym typeface="Syne"/>
              </a:rPr>
              <a:t>FN’s internationale </a:t>
            </a:r>
          </a:p>
          <a:p>
            <a:pPr algn="ctr">
              <a:lnSpc>
                <a:spcPts val="7114"/>
              </a:lnSpc>
            </a:pPr>
            <a:r>
              <a:rPr lang="da-DK" sz="4500" dirty="0">
                <a:solidFill>
                  <a:srgbClr val="7D7537"/>
                </a:solidFill>
                <a:latin typeface="Syne"/>
                <a:ea typeface="Syne"/>
                <a:cs typeface="Syne"/>
                <a:sym typeface="Syne"/>
              </a:rPr>
              <a:t>frivillighedsdag d. 5. december</a:t>
            </a:r>
          </a:p>
          <a:p>
            <a:pPr algn="ctr">
              <a:lnSpc>
                <a:spcPts val="7114"/>
              </a:lnSpc>
            </a:pPr>
            <a:endParaRPr lang="en-US" sz="5081" dirty="0">
              <a:solidFill>
                <a:srgbClr val="7D7537"/>
              </a:solidFill>
              <a:latin typeface="Syne"/>
              <a:ea typeface="Syne"/>
              <a:cs typeface="Syne"/>
              <a:sym typeface="Syne"/>
            </a:endParaRPr>
          </a:p>
          <a:p>
            <a:pPr algn="ctr">
              <a:lnSpc>
                <a:spcPts val="7114"/>
              </a:lnSpc>
              <a:spcBef>
                <a:spcPct val="0"/>
              </a:spcBef>
            </a:pPr>
            <a:endParaRPr lang="en-US" sz="5081" dirty="0">
              <a:solidFill>
                <a:srgbClr val="7D7537"/>
              </a:solidFill>
              <a:latin typeface="Syne"/>
              <a:ea typeface="Syne"/>
              <a:cs typeface="Syne"/>
              <a:sym typeface="Syne"/>
            </a:endParaRPr>
          </a:p>
        </p:txBody>
      </p:sp>
      <p:sp>
        <p:nvSpPr>
          <p:cNvPr id="15" name="Freeform 15"/>
          <p:cNvSpPr/>
          <p:nvPr/>
        </p:nvSpPr>
        <p:spPr>
          <a:xfrm flipH="1">
            <a:off x="13103359" y="4250376"/>
            <a:ext cx="5641209" cy="6545707"/>
          </a:xfrm>
          <a:custGeom>
            <a:avLst/>
            <a:gdLst/>
            <a:ahLst/>
            <a:cxnLst/>
            <a:rect l="l" t="t" r="r" b="b"/>
            <a:pathLst>
              <a:path w="5641209" h="6545707">
                <a:moveTo>
                  <a:pt x="5641209" y="0"/>
                </a:moveTo>
                <a:lnTo>
                  <a:pt x="0" y="0"/>
                </a:lnTo>
                <a:lnTo>
                  <a:pt x="0" y="6545707"/>
                </a:lnTo>
                <a:lnTo>
                  <a:pt x="5641209" y="6545707"/>
                </a:lnTo>
                <a:lnTo>
                  <a:pt x="564120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16" name="Freeform 16"/>
          <p:cNvSpPr/>
          <p:nvPr/>
        </p:nvSpPr>
        <p:spPr>
          <a:xfrm rot="-1864070">
            <a:off x="16387199" y="3565384"/>
            <a:ext cx="1640188" cy="1465936"/>
          </a:xfrm>
          <a:custGeom>
            <a:avLst/>
            <a:gdLst/>
            <a:ahLst/>
            <a:cxnLst/>
            <a:rect l="l" t="t" r="r" b="b"/>
            <a:pathLst>
              <a:path w="1640188" h="1465936">
                <a:moveTo>
                  <a:pt x="0" y="0"/>
                </a:moveTo>
                <a:lnTo>
                  <a:pt x="1640188" y="0"/>
                </a:lnTo>
                <a:lnTo>
                  <a:pt x="1640188" y="1465935"/>
                </a:lnTo>
                <a:lnTo>
                  <a:pt x="0" y="14659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8" name="Tekstfelt 17">
            <a:extLst>
              <a:ext uri="{FF2B5EF4-FFF2-40B4-BE49-F238E27FC236}">
                <a16:creationId xmlns:a16="http://schemas.microsoft.com/office/drawing/2014/main" id="{BD7D257A-EBA2-64D8-5EA1-CCC500362DEB}"/>
              </a:ext>
            </a:extLst>
          </p:cNvPr>
          <p:cNvSpPr txBox="1"/>
          <p:nvPr/>
        </p:nvSpPr>
        <p:spPr>
          <a:xfrm>
            <a:off x="4355123" y="5102441"/>
            <a:ext cx="9601200" cy="369332"/>
          </a:xfrm>
          <a:prstGeom prst="rect">
            <a:avLst/>
          </a:prstGeom>
          <a:noFill/>
        </p:spPr>
        <p:txBody>
          <a:bodyPr wrap="square">
            <a:spAutoFit/>
          </a:bodyPr>
          <a:lstStyle/>
          <a:p>
            <a:endParaRPr lang="da-DK"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a:off x="-380827" y="5143500"/>
            <a:ext cx="2753015" cy="5350383"/>
          </a:xfrm>
          <a:custGeom>
            <a:avLst/>
            <a:gdLst/>
            <a:ahLst/>
            <a:cxnLst/>
            <a:rect l="l" t="t" r="r" b="b"/>
            <a:pathLst>
              <a:path w="2753015" h="5350383">
                <a:moveTo>
                  <a:pt x="0" y="0"/>
                </a:moveTo>
                <a:lnTo>
                  <a:pt x="2753016" y="0"/>
                </a:lnTo>
                <a:lnTo>
                  <a:pt x="2753016" y="5350383"/>
                </a:lnTo>
                <a:lnTo>
                  <a:pt x="0" y="5350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rot="-348142">
            <a:off x="2241601" y="6307850"/>
            <a:ext cx="4123886" cy="3021684"/>
          </a:xfrm>
          <a:custGeom>
            <a:avLst/>
            <a:gdLst/>
            <a:ahLst/>
            <a:cxnLst/>
            <a:rect l="l" t="t" r="r" b="b"/>
            <a:pathLst>
              <a:path w="4123886" h="3021684">
                <a:moveTo>
                  <a:pt x="0" y="0"/>
                </a:moveTo>
                <a:lnTo>
                  <a:pt x="4123886" y="0"/>
                </a:lnTo>
                <a:lnTo>
                  <a:pt x="4123886" y="3021683"/>
                </a:lnTo>
                <a:lnTo>
                  <a:pt x="0" y="30216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4" name="Freeform 4"/>
          <p:cNvSpPr/>
          <p:nvPr/>
        </p:nvSpPr>
        <p:spPr>
          <a:xfrm flipH="1">
            <a:off x="5981726" y="5291489"/>
            <a:ext cx="4966981" cy="5763375"/>
          </a:xfrm>
          <a:custGeom>
            <a:avLst/>
            <a:gdLst/>
            <a:ahLst/>
            <a:cxnLst/>
            <a:rect l="l" t="t" r="r" b="b"/>
            <a:pathLst>
              <a:path w="4966981" h="5763375">
                <a:moveTo>
                  <a:pt x="4966981" y="0"/>
                </a:moveTo>
                <a:lnTo>
                  <a:pt x="0" y="0"/>
                </a:lnTo>
                <a:lnTo>
                  <a:pt x="0" y="5763375"/>
                </a:lnTo>
                <a:lnTo>
                  <a:pt x="4966981" y="5763375"/>
                </a:lnTo>
                <a:lnTo>
                  <a:pt x="49669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5" name="Freeform 5"/>
          <p:cNvSpPr/>
          <p:nvPr/>
        </p:nvSpPr>
        <p:spPr>
          <a:xfrm>
            <a:off x="10775051" y="6670223"/>
            <a:ext cx="3191575" cy="2588077"/>
          </a:xfrm>
          <a:custGeom>
            <a:avLst/>
            <a:gdLst/>
            <a:ahLst/>
            <a:cxnLst/>
            <a:rect l="l" t="t" r="r" b="b"/>
            <a:pathLst>
              <a:path w="3191575" h="2588077">
                <a:moveTo>
                  <a:pt x="0" y="0"/>
                </a:moveTo>
                <a:lnTo>
                  <a:pt x="3191575" y="0"/>
                </a:lnTo>
                <a:lnTo>
                  <a:pt x="3191575" y="2588077"/>
                </a:lnTo>
                <a:lnTo>
                  <a:pt x="0" y="25880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da-DK"/>
          </a:p>
        </p:txBody>
      </p:sp>
      <p:sp>
        <p:nvSpPr>
          <p:cNvPr id="6" name="Freeform 6"/>
          <p:cNvSpPr/>
          <p:nvPr/>
        </p:nvSpPr>
        <p:spPr>
          <a:xfrm>
            <a:off x="13740550" y="5672079"/>
            <a:ext cx="4547450" cy="5002195"/>
          </a:xfrm>
          <a:custGeom>
            <a:avLst/>
            <a:gdLst/>
            <a:ahLst/>
            <a:cxnLst/>
            <a:rect l="l" t="t" r="r" b="b"/>
            <a:pathLst>
              <a:path w="4547450" h="5002195">
                <a:moveTo>
                  <a:pt x="0" y="0"/>
                </a:moveTo>
                <a:lnTo>
                  <a:pt x="4547450" y="0"/>
                </a:lnTo>
                <a:lnTo>
                  <a:pt x="4547450" y="5002195"/>
                </a:lnTo>
                <a:lnTo>
                  <a:pt x="0" y="5002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da-DK"/>
          </a:p>
        </p:txBody>
      </p:sp>
      <p:sp>
        <p:nvSpPr>
          <p:cNvPr id="7" name="Freeform 7"/>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8" name="Freeform 8"/>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da-DK"/>
          </a:p>
        </p:txBody>
      </p:sp>
      <p:sp>
        <p:nvSpPr>
          <p:cNvPr id="9" name="Freeform 9"/>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15"/>
            <a:stretch>
              <a:fillRect/>
            </a:stretch>
          </a:blipFill>
        </p:spPr>
        <p:txBody>
          <a:bodyPr/>
          <a:lstStyle/>
          <a:p>
            <a:endParaRPr lang="da-DK"/>
          </a:p>
        </p:txBody>
      </p:sp>
      <p:sp>
        <p:nvSpPr>
          <p:cNvPr id="10" name="Freeform 10"/>
          <p:cNvSpPr/>
          <p:nvPr/>
        </p:nvSpPr>
        <p:spPr>
          <a:xfrm flipH="1">
            <a:off x="1182512" y="4915300"/>
            <a:ext cx="1202928" cy="752377"/>
          </a:xfrm>
          <a:custGeom>
            <a:avLst/>
            <a:gdLst/>
            <a:ahLst/>
            <a:cxnLst/>
            <a:rect l="l" t="t" r="r" b="b"/>
            <a:pathLst>
              <a:path w="1202928" h="752377">
                <a:moveTo>
                  <a:pt x="1202928" y="0"/>
                </a:moveTo>
                <a:lnTo>
                  <a:pt x="0" y="0"/>
                </a:lnTo>
                <a:lnTo>
                  <a:pt x="0" y="752377"/>
                </a:lnTo>
                <a:lnTo>
                  <a:pt x="1202928" y="752377"/>
                </a:lnTo>
                <a:lnTo>
                  <a:pt x="120292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11" name="Freeform 11"/>
          <p:cNvSpPr/>
          <p:nvPr/>
        </p:nvSpPr>
        <p:spPr>
          <a:xfrm>
            <a:off x="6507665" y="5354757"/>
            <a:ext cx="1202928" cy="752377"/>
          </a:xfrm>
          <a:custGeom>
            <a:avLst/>
            <a:gdLst/>
            <a:ahLst/>
            <a:cxnLst/>
            <a:rect l="l" t="t" r="r" b="b"/>
            <a:pathLst>
              <a:path w="1202928" h="752377">
                <a:moveTo>
                  <a:pt x="0" y="0"/>
                </a:moveTo>
                <a:lnTo>
                  <a:pt x="1202928" y="0"/>
                </a:lnTo>
                <a:lnTo>
                  <a:pt x="1202928" y="752376"/>
                </a:lnTo>
                <a:lnTo>
                  <a:pt x="0" y="75237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12" name="Freeform 12"/>
          <p:cNvSpPr/>
          <p:nvPr/>
        </p:nvSpPr>
        <p:spPr>
          <a:xfrm flipH="1">
            <a:off x="8995989" y="5143500"/>
            <a:ext cx="1202928" cy="752377"/>
          </a:xfrm>
          <a:custGeom>
            <a:avLst/>
            <a:gdLst/>
            <a:ahLst/>
            <a:cxnLst/>
            <a:rect l="l" t="t" r="r" b="b"/>
            <a:pathLst>
              <a:path w="1202928" h="752377">
                <a:moveTo>
                  <a:pt x="1202928" y="0"/>
                </a:moveTo>
                <a:lnTo>
                  <a:pt x="0" y="0"/>
                </a:lnTo>
                <a:lnTo>
                  <a:pt x="0" y="752377"/>
                </a:lnTo>
                <a:lnTo>
                  <a:pt x="1202928" y="752377"/>
                </a:lnTo>
                <a:lnTo>
                  <a:pt x="120292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13" name="Freeform 13"/>
          <p:cNvSpPr/>
          <p:nvPr/>
        </p:nvSpPr>
        <p:spPr>
          <a:xfrm rot="-246007">
            <a:off x="14177735" y="5466326"/>
            <a:ext cx="1114476" cy="697054"/>
          </a:xfrm>
          <a:custGeom>
            <a:avLst/>
            <a:gdLst/>
            <a:ahLst/>
            <a:cxnLst/>
            <a:rect l="l" t="t" r="r" b="b"/>
            <a:pathLst>
              <a:path w="1114476" h="697054">
                <a:moveTo>
                  <a:pt x="0" y="0"/>
                </a:moveTo>
                <a:lnTo>
                  <a:pt x="1114476" y="0"/>
                </a:lnTo>
                <a:lnTo>
                  <a:pt x="1114476" y="697054"/>
                </a:lnTo>
                <a:lnTo>
                  <a:pt x="0" y="6970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14" name="Freeform 14"/>
          <p:cNvSpPr/>
          <p:nvPr/>
        </p:nvSpPr>
        <p:spPr>
          <a:xfrm flipH="1">
            <a:off x="17061192" y="5427376"/>
            <a:ext cx="1086822" cy="679758"/>
          </a:xfrm>
          <a:custGeom>
            <a:avLst/>
            <a:gdLst/>
            <a:ahLst/>
            <a:cxnLst/>
            <a:rect l="l" t="t" r="r" b="b"/>
            <a:pathLst>
              <a:path w="1086822" h="679758">
                <a:moveTo>
                  <a:pt x="1086822" y="0"/>
                </a:moveTo>
                <a:lnTo>
                  <a:pt x="0" y="0"/>
                </a:lnTo>
                <a:lnTo>
                  <a:pt x="0" y="679757"/>
                </a:lnTo>
                <a:lnTo>
                  <a:pt x="1086822" y="679757"/>
                </a:lnTo>
                <a:lnTo>
                  <a:pt x="108682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15" name="TextBox 15"/>
          <p:cNvSpPr txBox="1"/>
          <p:nvPr/>
        </p:nvSpPr>
        <p:spPr>
          <a:xfrm>
            <a:off x="2903620" y="2940328"/>
            <a:ext cx="13486651" cy="1225335"/>
          </a:xfrm>
          <a:prstGeom prst="rect">
            <a:avLst/>
          </a:prstGeom>
        </p:spPr>
        <p:txBody>
          <a:bodyPr wrap="square" lIns="0" tIns="0" rIns="0" bIns="0" rtlCol="0" anchor="t">
            <a:spAutoFit/>
          </a:bodyPr>
          <a:lstStyle/>
          <a:p>
            <a:pPr algn="ctr">
              <a:lnSpc>
                <a:spcPts val="10080"/>
              </a:lnSpc>
              <a:spcBef>
                <a:spcPct val="0"/>
              </a:spcBef>
            </a:pPr>
            <a:r>
              <a:rPr lang="da-DK" sz="7200" dirty="0">
                <a:solidFill>
                  <a:srgbClr val="7D7637"/>
                </a:solidFill>
                <a:latin typeface="Syne"/>
                <a:ea typeface="Syne"/>
                <a:cs typeface="Syne"/>
                <a:sym typeface="Syne"/>
              </a:rPr>
              <a:t>Glædelig frivillighedsdag!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5"/>
            <a:stretch>
              <a:fillRect/>
            </a:stretch>
          </a:blipFill>
        </p:spPr>
        <p:txBody>
          <a:bodyPr/>
          <a:lstStyle/>
          <a:p>
            <a:endParaRPr lang="da-DK"/>
          </a:p>
        </p:txBody>
      </p:sp>
      <p:grpSp>
        <p:nvGrpSpPr>
          <p:cNvPr id="5" name="Group 5"/>
          <p:cNvGrpSpPr/>
          <p:nvPr/>
        </p:nvGrpSpPr>
        <p:grpSpPr>
          <a:xfrm>
            <a:off x="1354167" y="4100616"/>
            <a:ext cx="4828525" cy="4828525"/>
            <a:chOff x="0" y="0"/>
            <a:chExt cx="6350000" cy="6350000"/>
          </a:xfrm>
        </p:grpSpPr>
        <p:sp>
          <p:nvSpPr>
            <p:cNvPr id="6" name="Freeform 6"/>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6"/>
              <a:stretch>
                <a:fillRect l="-26839" r="-23924"/>
              </a:stretch>
            </a:blipFill>
          </p:spPr>
          <p:txBody>
            <a:bodyPr/>
            <a:lstStyle/>
            <a:p>
              <a:endParaRPr lang="da-DK"/>
            </a:p>
          </p:txBody>
        </p:sp>
      </p:grpSp>
      <p:grpSp>
        <p:nvGrpSpPr>
          <p:cNvPr id="7" name="Group 7"/>
          <p:cNvGrpSpPr/>
          <p:nvPr/>
        </p:nvGrpSpPr>
        <p:grpSpPr>
          <a:xfrm>
            <a:off x="6643510" y="4006663"/>
            <a:ext cx="5000978" cy="5000978"/>
            <a:chOff x="0" y="0"/>
            <a:chExt cx="6350000" cy="6350000"/>
          </a:xfrm>
        </p:grpSpPr>
        <p:sp>
          <p:nvSpPr>
            <p:cNvPr id="8" name="Freeform 8"/>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7"/>
              <a:stretch>
                <a:fillRect l="-70000" r="-70000"/>
              </a:stretch>
            </a:blipFill>
          </p:spPr>
          <p:txBody>
            <a:bodyPr/>
            <a:lstStyle/>
            <a:p>
              <a:endParaRPr lang="da-DK"/>
            </a:p>
          </p:txBody>
        </p:sp>
      </p:grpSp>
      <p:grpSp>
        <p:nvGrpSpPr>
          <p:cNvPr id="9" name="Group 9"/>
          <p:cNvGrpSpPr/>
          <p:nvPr/>
        </p:nvGrpSpPr>
        <p:grpSpPr>
          <a:xfrm>
            <a:off x="12489074" y="4352102"/>
            <a:ext cx="4140134" cy="41401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CCFB"/>
            </a:solidFill>
          </p:spPr>
          <p:txBody>
            <a:bodyPr/>
            <a:lstStyle/>
            <a:p>
              <a:endParaRPr lang="da-DK"/>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528"/>
                </a:lnSpc>
              </a:pPr>
              <a:endParaRPr/>
            </a:p>
          </p:txBody>
        </p:sp>
      </p:grpSp>
      <p:sp>
        <p:nvSpPr>
          <p:cNvPr id="12" name="Freeform 12"/>
          <p:cNvSpPr/>
          <p:nvPr/>
        </p:nvSpPr>
        <p:spPr>
          <a:xfrm>
            <a:off x="13161385" y="4824065"/>
            <a:ext cx="2795511" cy="3196208"/>
          </a:xfrm>
          <a:custGeom>
            <a:avLst/>
            <a:gdLst/>
            <a:ahLst/>
            <a:cxnLst/>
            <a:rect l="l" t="t" r="r" b="b"/>
            <a:pathLst>
              <a:path w="2795511" h="3196208">
                <a:moveTo>
                  <a:pt x="0" y="0"/>
                </a:moveTo>
                <a:lnTo>
                  <a:pt x="2795511" y="0"/>
                </a:lnTo>
                <a:lnTo>
                  <a:pt x="2795511" y="3196208"/>
                </a:lnTo>
                <a:lnTo>
                  <a:pt x="0" y="3196208"/>
                </a:lnTo>
                <a:lnTo>
                  <a:pt x="0" y="0"/>
                </a:lnTo>
                <a:close/>
              </a:path>
            </a:pathLst>
          </a:custGeom>
          <a:blipFill>
            <a:blip r:embed="rId8"/>
            <a:stretch>
              <a:fillRect/>
            </a:stretch>
          </a:blipFill>
        </p:spPr>
        <p:txBody>
          <a:bodyPr/>
          <a:lstStyle/>
          <a:p>
            <a:endParaRPr lang="da-DK"/>
          </a:p>
        </p:txBody>
      </p:sp>
      <p:sp>
        <p:nvSpPr>
          <p:cNvPr id="13" name="TextBox 13"/>
          <p:cNvSpPr txBox="1"/>
          <p:nvPr/>
        </p:nvSpPr>
        <p:spPr>
          <a:xfrm>
            <a:off x="3313624" y="2315029"/>
            <a:ext cx="11660751" cy="1127763"/>
          </a:xfrm>
          <a:prstGeom prst="rect">
            <a:avLst/>
          </a:prstGeom>
        </p:spPr>
        <p:txBody>
          <a:bodyPr wrap="square" lIns="0" tIns="0" rIns="0" bIns="0" rtlCol="0" anchor="t">
            <a:spAutoFit/>
          </a:bodyPr>
          <a:lstStyle/>
          <a:p>
            <a:pPr algn="ctr">
              <a:lnSpc>
                <a:spcPts val="9239"/>
              </a:lnSpc>
              <a:spcBef>
                <a:spcPct val="0"/>
              </a:spcBef>
            </a:pPr>
            <a:r>
              <a:rPr lang="da-DK" sz="6599" dirty="0">
                <a:solidFill>
                  <a:srgbClr val="7D7637"/>
                </a:solidFill>
                <a:latin typeface="Syne"/>
                <a:ea typeface="Syne"/>
                <a:cs typeface="Syne"/>
                <a:sym typeface="Syne"/>
              </a:rPr>
              <a:t>Hvad er frivilligt bidrag?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5"/>
            <a:stretch>
              <a:fillRect/>
            </a:stretch>
          </a:blipFill>
        </p:spPr>
        <p:txBody>
          <a:bodyPr/>
          <a:lstStyle/>
          <a:p>
            <a:endParaRPr lang="da-DK"/>
          </a:p>
        </p:txBody>
      </p:sp>
      <p:pic>
        <p:nvPicPr>
          <p:cNvPr id="5" name="Picture 5"/>
          <p:cNvPicPr>
            <a:picLocks noChangeAspect="1"/>
          </p:cNvPicPr>
          <p:nvPr/>
        </p:nvPicPr>
        <p:blipFill>
          <a:blip r:embed="rId6"/>
          <a:srcRect/>
          <a:stretch>
            <a:fillRect/>
          </a:stretch>
        </p:blipFill>
        <p:spPr>
          <a:xfrm>
            <a:off x="0" y="468213"/>
            <a:ext cx="18288000" cy="10424160"/>
          </a:xfrm>
          <a:prstGeom prst="rect">
            <a:avLst/>
          </a:prstGeom>
        </p:spPr>
      </p:pic>
      <p:sp>
        <p:nvSpPr>
          <p:cNvPr id="6" name="Freeform 6"/>
          <p:cNvSpPr/>
          <p:nvPr/>
        </p:nvSpPr>
        <p:spPr>
          <a:xfrm>
            <a:off x="7110118" y="5457127"/>
            <a:ext cx="3329247" cy="4114800"/>
          </a:xfrm>
          <a:custGeom>
            <a:avLst/>
            <a:gdLst/>
            <a:ahLst/>
            <a:cxnLst/>
            <a:rect l="l" t="t" r="r" b="b"/>
            <a:pathLst>
              <a:path w="3329247" h="4114800">
                <a:moveTo>
                  <a:pt x="0" y="0"/>
                </a:moveTo>
                <a:lnTo>
                  <a:pt x="3329247" y="0"/>
                </a:lnTo>
                <a:lnTo>
                  <a:pt x="332924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a-DK"/>
          </a:p>
        </p:txBody>
      </p:sp>
      <p:sp>
        <p:nvSpPr>
          <p:cNvPr id="7" name="TextBox 7"/>
          <p:cNvSpPr txBox="1"/>
          <p:nvPr/>
        </p:nvSpPr>
        <p:spPr>
          <a:xfrm>
            <a:off x="677694" y="3736086"/>
            <a:ext cx="16848306" cy="1096454"/>
          </a:xfrm>
          <a:prstGeom prst="rect">
            <a:avLst/>
          </a:prstGeom>
        </p:spPr>
        <p:txBody>
          <a:bodyPr wrap="square" lIns="0" tIns="0" rIns="0" bIns="0" rtlCol="0" anchor="t">
            <a:spAutoFit/>
          </a:bodyPr>
          <a:lstStyle/>
          <a:p>
            <a:pPr algn="ctr">
              <a:lnSpc>
                <a:spcPts val="9239"/>
              </a:lnSpc>
              <a:spcBef>
                <a:spcPct val="0"/>
              </a:spcBef>
            </a:pPr>
            <a:r>
              <a:rPr lang="da-DK" sz="6000" dirty="0">
                <a:solidFill>
                  <a:srgbClr val="7D7637"/>
                </a:solidFill>
                <a:latin typeface="Syne"/>
                <a:ea typeface="Syne"/>
                <a:cs typeface="Syne"/>
                <a:sym typeface="Syne"/>
              </a:rPr>
              <a:t>Frivillighed er som at give en julegave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5"/>
            <a:stretch>
              <a:fillRect/>
            </a:stretch>
          </a:blipFill>
        </p:spPr>
        <p:txBody>
          <a:bodyPr/>
          <a:lstStyle/>
          <a:p>
            <a:endParaRPr lang="da-DK"/>
          </a:p>
        </p:txBody>
      </p:sp>
      <p:sp>
        <p:nvSpPr>
          <p:cNvPr id="5" name="TextBox 5"/>
          <p:cNvSpPr txBox="1"/>
          <p:nvPr/>
        </p:nvSpPr>
        <p:spPr>
          <a:xfrm>
            <a:off x="6822604" y="721769"/>
            <a:ext cx="5902796" cy="545855"/>
          </a:xfrm>
          <a:prstGeom prst="rect">
            <a:avLst/>
          </a:prstGeom>
        </p:spPr>
        <p:txBody>
          <a:bodyPr wrap="square" lIns="0" tIns="0" rIns="0" bIns="0" rtlCol="0" anchor="t">
            <a:spAutoFit/>
          </a:bodyPr>
          <a:lstStyle/>
          <a:p>
            <a:pPr>
              <a:lnSpc>
                <a:spcPts val="4490"/>
              </a:lnSpc>
              <a:spcBef>
                <a:spcPct val="0"/>
              </a:spcBef>
            </a:pPr>
            <a:r>
              <a:rPr lang="da-DK" sz="3207" dirty="0">
                <a:solidFill>
                  <a:srgbClr val="7D7637"/>
                </a:solidFill>
                <a:latin typeface="Syne"/>
                <a:ea typeface="Syne"/>
                <a:cs typeface="Syne"/>
                <a:sym typeface="Syne"/>
              </a:rPr>
              <a:t>Du skal plante et træ</a:t>
            </a:r>
          </a:p>
        </p:txBody>
      </p:sp>
      <p:sp>
        <p:nvSpPr>
          <p:cNvPr id="6" name="TextBox 6"/>
          <p:cNvSpPr txBox="1"/>
          <p:nvPr/>
        </p:nvSpPr>
        <p:spPr>
          <a:xfrm>
            <a:off x="6822604" y="1407339"/>
            <a:ext cx="3921596" cy="305684"/>
          </a:xfrm>
          <a:prstGeom prst="rect">
            <a:avLst/>
          </a:prstGeom>
        </p:spPr>
        <p:txBody>
          <a:bodyPr wrap="square" lIns="0" tIns="0" rIns="0" bIns="0" rtlCol="0" anchor="t">
            <a:spAutoFit/>
          </a:bodyPr>
          <a:lstStyle/>
          <a:p>
            <a:pPr>
              <a:lnSpc>
                <a:spcPts val="2528"/>
              </a:lnSpc>
              <a:spcBef>
                <a:spcPct val="0"/>
              </a:spcBef>
            </a:pPr>
            <a:r>
              <a:rPr lang="da-DK" sz="1806" dirty="0">
                <a:solidFill>
                  <a:srgbClr val="7D7637"/>
                </a:solidFill>
                <a:latin typeface="Syne"/>
                <a:ea typeface="Syne"/>
                <a:cs typeface="Syne"/>
                <a:sym typeface="Syne"/>
              </a:rPr>
              <a:t>Af Ole Heyde og Piet Hein</a:t>
            </a:r>
          </a:p>
        </p:txBody>
      </p:sp>
      <p:sp>
        <p:nvSpPr>
          <p:cNvPr id="7" name="TextBox 7"/>
          <p:cNvSpPr txBox="1"/>
          <p:nvPr/>
        </p:nvSpPr>
        <p:spPr>
          <a:xfrm>
            <a:off x="6822604" y="2467782"/>
            <a:ext cx="5216996" cy="2030299"/>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Du skal plante et træ.</a:t>
            </a:r>
          </a:p>
          <a:p>
            <a:pPr algn="l">
              <a:lnSpc>
                <a:spcPts val="3219"/>
              </a:lnSpc>
            </a:pPr>
            <a:r>
              <a:rPr lang="da-DK" sz="2299" dirty="0">
                <a:solidFill>
                  <a:srgbClr val="7D7637"/>
                </a:solidFill>
                <a:latin typeface="Syne"/>
                <a:ea typeface="Syne"/>
                <a:cs typeface="Syne"/>
                <a:sym typeface="Syne"/>
              </a:rPr>
              <a:t>Du skal gøre én gerning,</a:t>
            </a:r>
          </a:p>
          <a:p>
            <a:pPr algn="l">
              <a:lnSpc>
                <a:spcPts val="3219"/>
              </a:lnSpc>
            </a:pPr>
            <a:r>
              <a:rPr lang="da-DK" sz="2299" dirty="0">
                <a:solidFill>
                  <a:srgbClr val="7D7637"/>
                </a:solidFill>
                <a:latin typeface="Syne"/>
                <a:ea typeface="Syne"/>
                <a:cs typeface="Syne"/>
                <a:sym typeface="Syne"/>
              </a:rPr>
              <a:t>som lever, når du går i knæ,</a:t>
            </a:r>
          </a:p>
          <a:p>
            <a:pPr algn="l">
              <a:lnSpc>
                <a:spcPts val="3219"/>
              </a:lnSpc>
            </a:pPr>
            <a:r>
              <a:rPr lang="da-DK" sz="2299" dirty="0">
                <a:solidFill>
                  <a:srgbClr val="7D7637"/>
                </a:solidFill>
                <a:latin typeface="Syne"/>
                <a:ea typeface="Syne"/>
                <a:cs typeface="Syne"/>
                <a:sym typeface="Syne"/>
              </a:rPr>
              <a:t>en ting som skal vare</a:t>
            </a:r>
          </a:p>
          <a:p>
            <a:pPr algn="l">
              <a:lnSpc>
                <a:spcPts val="3219"/>
              </a:lnSpc>
              <a:spcBef>
                <a:spcPct val="0"/>
              </a:spcBef>
            </a:pPr>
            <a:r>
              <a:rPr lang="da-DK" sz="2299" dirty="0">
                <a:solidFill>
                  <a:srgbClr val="7D7637"/>
                </a:solidFill>
                <a:latin typeface="Syne"/>
                <a:ea typeface="Syne"/>
                <a:cs typeface="Syne"/>
                <a:sym typeface="Syne"/>
              </a:rPr>
              <a:t>og være til lykke og læ.</a:t>
            </a:r>
          </a:p>
        </p:txBody>
      </p:sp>
      <p:sp>
        <p:nvSpPr>
          <p:cNvPr id="8" name="TextBox 8"/>
          <p:cNvSpPr txBox="1"/>
          <p:nvPr/>
        </p:nvSpPr>
        <p:spPr>
          <a:xfrm>
            <a:off x="6822604" y="4902637"/>
            <a:ext cx="5216996" cy="2030299"/>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Du skal åbne dit Jeg.</a:t>
            </a:r>
          </a:p>
          <a:p>
            <a:pPr algn="l">
              <a:lnSpc>
                <a:spcPts val="3219"/>
              </a:lnSpc>
            </a:pPr>
            <a:r>
              <a:rPr lang="da-DK" sz="2299" dirty="0">
                <a:solidFill>
                  <a:srgbClr val="7D7637"/>
                </a:solidFill>
                <a:latin typeface="Syne"/>
                <a:ea typeface="Syne"/>
                <a:cs typeface="Syne"/>
                <a:sym typeface="Syne"/>
              </a:rPr>
              <a:t>Du skal blive et eneste trin</a:t>
            </a:r>
          </a:p>
          <a:p>
            <a:pPr algn="l">
              <a:lnSpc>
                <a:spcPts val="3219"/>
              </a:lnSpc>
            </a:pPr>
            <a:r>
              <a:rPr lang="da-DK" sz="2299" dirty="0">
                <a:solidFill>
                  <a:srgbClr val="7D7637"/>
                </a:solidFill>
                <a:latin typeface="Syne"/>
                <a:ea typeface="Syne"/>
                <a:cs typeface="Syne"/>
                <a:sym typeface="Syne"/>
              </a:rPr>
              <a:t>på din videre vej.</a:t>
            </a:r>
          </a:p>
          <a:p>
            <a:pPr algn="l">
              <a:lnSpc>
                <a:spcPts val="3219"/>
              </a:lnSpc>
            </a:pPr>
            <a:r>
              <a:rPr lang="da-DK" sz="2299" dirty="0">
                <a:solidFill>
                  <a:srgbClr val="7D7637"/>
                </a:solidFill>
                <a:latin typeface="Syne"/>
                <a:ea typeface="Syne"/>
                <a:cs typeface="Syne"/>
                <a:sym typeface="Syne"/>
              </a:rPr>
              <a:t>Du skal være et led i en lod,</a:t>
            </a:r>
          </a:p>
          <a:p>
            <a:pPr algn="l">
              <a:lnSpc>
                <a:spcPts val="3219"/>
              </a:lnSpc>
              <a:spcBef>
                <a:spcPct val="0"/>
              </a:spcBef>
            </a:pPr>
            <a:r>
              <a:rPr lang="da-DK" sz="2299" dirty="0">
                <a:solidFill>
                  <a:srgbClr val="7D7637"/>
                </a:solidFill>
                <a:latin typeface="Syne"/>
                <a:ea typeface="Syne"/>
                <a:cs typeface="Syne"/>
                <a:sym typeface="Syne"/>
              </a:rPr>
              <a:t>som når ud over dig.</a:t>
            </a:r>
          </a:p>
        </p:txBody>
      </p:sp>
      <p:sp>
        <p:nvSpPr>
          <p:cNvPr id="9" name="TextBox 9"/>
          <p:cNvSpPr txBox="1"/>
          <p:nvPr/>
        </p:nvSpPr>
        <p:spPr>
          <a:xfrm>
            <a:off x="6822604" y="7337491"/>
            <a:ext cx="5521796" cy="2030299"/>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Du skal blomstre og dræ.</a:t>
            </a:r>
          </a:p>
          <a:p>
            <a:pPr algn="l">
              <a:lnSpc>
                <a:spcPts val="3219"/>
              </a:lnSpc>
            </a:pPr>
            <a:r>
              <a:rPr lang="da-DK" sz="2299" dirty="0">
                <a:solidFill>
                  <a:srgbClr val="7D7637"/>
                </a:solidFill>
                <a:latin typeface="Syne"/>
                <a:ea typeface="Syne"/>
                <a:cs typeface="Syne"/>
                <a:sym typeface="Syne"/>
              </a:rPr>
              <a:t>Dine frugter skal mætte,</a:t>
            </a:r>
          </a:p>
          <a:p>
            <a:pPr algn="l">
              <a:lnSpc>
                <a:spcPts val="3219"/>
              </a:lnSpc>
            </a:pPr>
            <a:r>
              <a:rPr lang="da-DK" sz="2299" dirty="0">
                <a:solidFill>
                  <a:srgbClr val="7D7637"/>
                </a:solidFill>
                <a:latin typeface="Syne"/>
                <a:ea typeface="Syne"/>
                <a:cs typeface="Syne"/>
                <a:sym typeface="Syne"/>
              </a:rPr>
              <a:t>om så kun det simpleste kræ.</a:t>
            </a:r>
          </a:p>
          <a:p>
            <a:pPr algn="l">
              <a:lnSpc>
                <a:spcPts val="3219"/>
              </a:lnSpc>
            </a:pPr>
            <a:r>
              <a:rPr lang="da-DK" sz="2299" dirty="0">
                <a:solidFill>
                  <a:srgbClr val="7D7637"/>
                </a:solidFill>
                <a:latin typeface="Syne"/>
                <a:ea typeface="Syne"/>
                <a:cs typeface="Syne"/>
                <a:sym typeface="Syne"/>
              </a:rPr>
              <a:t>Du har del i en fremtid.</a:t>
            </a:r>
          </a:p>
          <a:p>
            <a:pPr algn="l">
              <a:lnSpc>
                <a:spcPts val="3219"/>
              </a:lnSpc>
              <a:spcBef>
                <a:spcPct val="0"/>
              </a:spcBef>
            </a:pPr>
            <a:r>
              <a:rPr lang="da-DK" sz="2299" dirty="0">
                <a:solidFill>
                  <a:srgbClr val="7D7637"/>
                </a:solidFill>
                <a:latin typeface="Syne"/>
                <a:ea typeface="Syne"/>
                <a:cs typeface="Syne"/>
                <a:sym typeface="Syne"/>
              </a:rPr>
              <a:t>For dén skal du plante et træ.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7"/>
            <a:stretch>
              <a:fillRect/>
            </a:stretch>
          </a:blipFill>
        </p:spPr>
        <p:txBody>
          <a:bodyPr/>
          <a:lstStyle/>
          <a:p>
            <a:endParaRPr lang="da-DK"/>
          </a:p>
        </p:txBody>
      </p:sp>
      <p:pic>
        <p:nvPicPr>
          <p:cNvPr id="5" name="Picture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5699517" y="0"/>
            <a:ext cx="5786437"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1989915" cy="870588"/>
          </a:xfrm>
          <a:custGeom>
            <a:avLst/>
            <a:gdLst/>
            <a:ahLst/>
            <a:cxnLst/>
            <a:rect l="l" t="t" r="r" b="b"/>
            <a:pathLst>
              <a:path w="1989915" h="870588">
                <a:moveTo>
                  <a:pt x="0" y="0"/>
                </a:moveTo>
                <a:lnTo>
                  <a:pt x="1989915" y="0"/>
                </a:lnTo>
                <a:lnTo>
                  <a:pt x="1989915" y="870588"/>
                </a:lnTo>
                <a:lnTo>
                  <a:pt x="0" y="870588"/>
                </a:lnTo>
                <a:lnTo>
                  <a:pt x="0" y="0"/>
                </a:lnTo>
                <a:close/>
              </a:path>
            </a:pathLst>
          </a:custGeom>
          <a:blipFill>
            <a:blip r:embed="rId5"/>
            <a:stretch>
              <a:fillRect/>
            </a:stretch>
          </a:blipFill>
        </p:spPr>
        <p:txBody>
          <a:bodyPr/>
          <a:lstStyle/>
          <a:p>
            <a:endParaRPr lang="da-DK"/>
          </a:p>
        </p:txBody>
      </p:sp>
      <p:sp>
        <p:nvSpPr>
          <p:cNvPr id="5" name="TextBox 5"/>
          <p:cNvSpPr txBox="1"/>
          <p:nvPr/>
        </p:nvSpPr>
        <p:spPr>
          <a:xfrm>
            <a:off x="3437206" y="1065873"/>
            <a:ext cx="6192069" cy="545855"/>
          </a:xfrm>
          <a:prstGeom prst="rect">
            <a:avLst/>
          </a:prstGeom>
        </p:spPr>
        <p:txBody>
          <a:bodyPr wrap="square" lIns="0" tIns="0" rIns="0" bIns="0" rtlCol="0" anchor="t">
            <a:spAutoFit/>
          </a:bodyPr>
          <a:lstStyle/>
          <a:p>
            <a:pPr>
              <a:lnSpc>
                <a:spcPts val="4490"/>
              </a:lnSpc>
              <a:spcBef>
                <a:spcPct val="0"/>
              </a:spcBef>
            </a:pPr>
            <a:r>
              <a:rPr lang="da-DK" sz="3207" dirty="0">
                <a:solidFill>
                  <a:srgbClr val="7D7637"/>
                </a:solidFill>
                <a:latin typeface="Syne"/>
                <a:ea typeface="Syne"/>
                <a:cs typeface="Syne"/>
                <a:sym typeface="Syne"/>
              </a:rPr>
              <a:t>Gi' os lyset tilbage</a:t>
            </a:r>
          </a:p>
        </p:txBody>
      </p:sp>
      <p:sp>
        <p:nvSpPr>
          <p:cNvPr id="6" name="TextBox 6"/>
          <p:cNvSpPr txBox="1"/>
          <p:nvPr/>
        </p:nvSpPr>
        <p:spPr>
          <a:xfrm>
            <a:off x="3437206" y="1697453"/>
            <a:ext cx="7045796" cy="304122"/>
          </a:xfrm>
          <a:prstGeom prst="rect">
            <a:avLst/>
          </a:prstGeom>
        </p:spPr>
        <p:txBody>
          <a:bodyPr wrap="square" lIns="0" tIns="0" rIns="0" bIns="0" rtlCol="0" anchor="t">
            <a:spAutoFit/>
          </a:bodyPr>
          <a:lstStyle/>
          <a:p>
            <a:pPr>
              <a:lnSpc>
                <a:spcPts val="2528"/>
              </a:lnSpc>
              <a:spcBef>
                <a:spcPct val="0"/>
              </a:spcBef>
            </a:pPr>
            <a:r>
              <a:rPr lang="da-DK" sz="1806" dirty="0">
                <a:solidFill>
                  <a:srgbClr val="7D7637"/>
                </a:solidFill>
                <a:latin typeface="Syne"/>
                <a:ea typeface="Syne"/>
                <a:cs typeface="Syne"/>
                <a:sym typeface="Syne"/>
              </a:rPr>
              <a:t>Af Rasmus Skov Borring og Per Kjærsgaard</a:t>
            </a:r>
          </a:p>
        </p:txBody>
      </p:sp>
      <p:sp>
        <p:nvSpPr>
          <p:cNvPr id="7" name="TextBox 7"/>
          <p:cNvSpPr txBox="1"/>
          <p:nvPr/>
        </p:nvSpPr>
        <p:spPr>
          <a:xfrm>
            <a:off x="3437206" y="2527868"/>
            <a:ext cx="7045796" cy="3699987"/>
          </a:xfrm>
          <a:prstGeom prst="rect">
            <a:avLst/>
          </a:prstGeom>
        </p:spPr>
        <p:txBody>
          <a:bodyPr wrap="square" lIns="0" tIns="0" rIns="0" bIns="0" rtlCol="0" anchor="t">
            <a:spAutoFit/>
          </a:bodyPr>
          <a:lstStyle/>
          <a:p>
            <a:pPr algn="l">
              <a:lnSpc>
                <a:spcPts val="2939"/>
              </a:lnSpc>
            </a:pPr>
            <a:r>
              <a:rPr lang="da-DK" sz="2099" dirty="0">
                <a:solidFill>
                  <a:srgbClr val="7D7637"/>
                </a:solidFill>
                <a:latin typeface="Syne"/>
                <a:ea typeface="Syne"/>
                <a:cs typeface="Syne"/>
                <a:sym typeface="Syne"/>
              </a:rPr>
              <a:t>Kloden har mange forskellige slags.</a:t>
            </a:r>
          </a:p>
          <a:p>
            <a:pPr algn="l">
              <a:lnSpc>
                <a:spcPts val="2939"/>
              </a:lnSpc>
            </a:pPr>
            <a:r>
              <a:rPr lang="da-DK" sz="2099" dirty="0">
                <a:solidFill>
                  <a:srgbClr val="7D7637"/>
                </a:solidFill>
                <a:latin typeface="Syne"/>
                <a:ea typeface="Syne"/>
                <a:cs typeface="Syne"/>
                <a:sym typeface="Syne"/>
              </a:rPr>
              <a:t>Alle må leve og dø.</a:t>
            </a:r>
          </a:p>
          <a:p>
            <a:pPr algn="l">
              <a:lnSpc>
                <a:spcPts val="2939"/>
              </a:lnSpc>
            </a:pPr>
            <a:r>
              <a:rPr lang="da-DK" sz="2099" dirty="0">
                <a:solidFill>
                  <a:srgbClr val="7D7637"/>
                </a:solidFill>
                <a:latin typeface="Syne"/>
                <a:ea typeface="Syne"/>
                <a:cs typeface="Syne"/>
                <a:sym typeface="Syne"/>
              </a:rPr>
              <a:t>Glæd dig – du er her alligevel nu!</a:t>
            </a:r>
          </a:p>
          <a:p>
            <a:pPr algn="l">
              <a:lnSpc>
                <a:spcPts val="2939"/>
              </a:lnSpc>
            </a:pPr>
            <a:r>
              <a:rPr lang="da-DK" sz="2099" dirty="0">
                <a:solidFill>
                  <a:srgbClr val="7D7637"/>
                </a:solidFill>
                <a:latin typeface="Syne"/>
                <a:ea typeface="Syne"/>
                <a:cs typeface="Syne"/>
                <a:sym typeface="Syne"/>
              </a:rPr>
              <a:t>Meningen er vel at så sine frø,</a:t>
            </a:r>
          </a:p>
          <a:p>
            <a:pPr algn="l">
              <a:lnSpc>
                <a:spcPts val="2939"/>
              </a:lnSpc>
            </a:pPr>
            <a:r>
              <a:rPr lang="da-DK" sz="2099" dirty="0">
                <a:solidFill>
                  <a:srgbClr val="7D7637"/>
                </a:solidFill>
                <a:latin typeface="Syne"/>
                <a:ea typeface="Syne"/>
                <a:cs typeface="Syne"/>
                <a:sym typeface="Syne"/>
              </a:rPr>
              <a:t>på en overladt </a:t>
            </a:r>
            <a:r>
              <a:rPr lang="da-DK" sz="2099" dirty="0" err="1">
                <a:solidFill>
                  <a:srgbClr val="7D7637"/>
                </a:solidFill>
                <a:latin typeface="Syne"/>
                <a:ea typeface="Syne"/>
                <a:cs typeface="Syne"/>
                <a:sym typeface="Syne"/>
              </a:rPr>
              <a:t>stjerneø</a:t>
            </a:r>
            <a:r>
              <a:rPr lang="da-DK" sz="2099" dirty="0">
                <a:solidFill>
                  <a:srgbClr val="7D7637"/>
                </a:solidFill>
                <a:latin typeface="Syne"/>
                <a:ea typeface="Syne"/>
                <a:cs typeface="Syne"/>
                <a:sym typeface="Syne"/>
              </a:rPr>
              <a:t>.</a:t>
            </a:r>
          </a:p>
          <a:p>
            <a:pPr algn="l">
              <a:lnSpc>
                <a:spcPts val="2939"/>
              </a:lnSpc>
            </a:pPr>
            <a:r>
              <a:rPr lang="da-DK" sz="2099" dirty="0">
                <a:solidFill>
                  <a:srgbClr val="7D7637"/>
                </a:solidFill>
                <a:latin typeface="Syne"/>
                <a:ea typeface="Syne"/>
                <a:cs typeface="Syne"/>
                <a:sym typeface="Syne"/>
              </a:rPr>
              <a:t>Gi' os tiden </a:t>
            </a:r>
            <a:r>
              <a:rPr lang="da-DK" sz="2099" dirty="0" err="1">
                <a:solidFill>
                  <a:srgbClr val="7D7637"/>
                </a:solidFill>
                <a:latin typeface="Syne"/>
                <a:ea typeface="Syne"/>
                <a:cs typeface="Syne"/>
                <a:sym typeface="Syne"/>
              </a:rPr>
              <a:t>tilbag</a:t>
            </a:r>
            <a:r>
              <a:rPr lang="da-DK" sz="2099" dirty="0">
                <a:solidFill>
                  <a:srgbClr val="7D7637"/>
                </a:solidFill>
                <a:latin typeface="Syne"/>
                <a:ea typeface="Syne"/>
                <a:cs typeface="Syne"/>
                <a:sym typeface="Syne"/>
              </a:rPr>
              <a:t>',</a:t>
            </a:r>
          </a:p>
          <a:p>
            <a:pPr algn="l">
              <a:lnSpc>
                <a:spcPts val="2939"/>
              </a:lnSpc>
            </a:pPr>
            <a:r>
              <a:rPr lang="da-DK" sz="2099" dirty="0">
                <a:solidFill>
                  <a:srgbClr val="7D7637"/>
                </a:solidFill>
                <a:latin typeface="Syne"/>
                <a:ea typeface="Syne"/>
                <a:cs typeface="Syne"/>
                <a:sym typeface="Syne"/>
              </a:rPr>
              <a:t>og lad os bruge ethvert timeslag.</a:t>
            </a:r>
          </a:p>
          <a:p>
            <a:pPr algn="l">
              <a:lnSpc>
                <a:spcPts val="2939"/>
              </a:lnSpc>
            </a:pPr>
            <a:r>
              <a:rPr lang="da-DK" sz="2099" dirty="0">
                <a:solidFill>
                  <a:srgbClr val="7D7637"/>
                </a:solidFill>
                <a:latin typeface="Syne"/>
                <a:ea typeface="Syne"/>
                <a:cs typeface="Syne"/>
                <a:sym typeface="Syne"/>
              </a:rPr>
              <a:t>Dørene åbne og smilene slidt.</a:t>
            </a:r>
          </a:p>
          <a:p>
            <a:pPr algn="l">
              <a:lnSpc>
                <a:spcPts val="2939"/>
              </a:lnSpc>
            </a:pPr>
            <a:r>
              <a:rPr lang="da-DK" sz="2099" dirty="0">
                <a:solidFill>
                  <a:srgbClr val="7D7637"/>
                </a:solidFill>
                <a:latin typeface="Syne"/>
                <a:ea typeface="Syne"/>
                <a:cs typeface="Syne"/>
                <a:sym typeface="Syne"/>
              </a:rPr>
              <a:t>Sådan er landet, jeg gerne vil kalde for mit.</a:t>
            </a:r>
          </a:p>
          <a:p>
            <a:pPr algn="l">
              <a:lnSpc>
                <a:spcPts val="2939"/>
              </a:lnSpc>
              <a:spcBef>
                <a:spcPct val="0"/>
              </a:spcBef>
            </a:pPr>
            <a:endParaRPr lang="en-US" sz="2099" dirty="0">
              <a:solidFill>
                <a:srgbClr val="7D7637"/>
              </a:solidFill>
              <a:latin typeface="Syne"/>
              <a:ea typeface="Syne"/>
              <a:cs typeface="Syne"/>
              <a:sym typeface="Syne"/>
            </a:endParaRPr>
          </a:p>
        </p:txBody>
      </p:sp>
      <p:sp>
        <p:nvSpPr>
          <p:cNvPr id="8" name="TextBox 8"/>
          <p:cNvSpPr txBox="1"/>
          <p:nvPr/>
        </p:nvSpPr>
        <p:spPr>
          <a:xfrm>
            <a:off x="3444826" y="6355999"/>
            <a:ext cx="7045796" cy="3699987"/>
          </a:xfrm>
          <a:prstGeom prst="rect">
            <a:avLst/>
          </a:prstGeom>
        </p:spPr>
        <p:txBody>
          <a:bodyPr wrap="square" lIns="0" tIns="0" rIns="0" bIns="0" rtlCol="0" anchor="t">
            <a:spAutoFit/>
          </a:bodyPr>
          <a:lstStyle/>
          <a:p>
            <a:pPr algn="l">
              <a:lnSpc>
                <a:spcPts val="2939"/>
              </a:lnSpc>
            </a:pPr>
            <a:r>
              <a:rPr lang="da-DK" sz="2099" dirty="0">
                <a:solidFill>
                  <a:srgbClr val="7D7637"/>
                </a:solidFill>
                <a:latin typeface="Syne"/>
                <a:ea typeface="Syne"/>
                <a:cs typeface="Syne"/>
                <a:sym typeface="Syne"/>
              </a:rPr>
              <a:t>Lykken du holder i hænderne nu,</a:t>
            </a:r>
          </a:p>
          <a:p>
            <a:pPr algn="l">
              <a:lnSpc>
                <a:spcPts val="2939"/>
              </a:lnSpc>
            </a:pPr>
            <a:r>
              <a:rPr lang="da-DK" sz="2099" dirty="0">
                <a:solidFill>
                  <a:srgbClr val="7D7637"/>
                </a:solidFill>
                <a:latin typeface="Syne"/>
                <a:ea typeface="Syne"/>
                <a:cs typeface="Syne"/>
                <a:sym typeface="Syne"/>
              </a:rPr>
              <a:t>den er vist egentlig min.</a:t>
            </a:r>
          </a:p>
          <a:p>
            <a:pPr algn="l">
              <a:lnSpc>
                <a:spcPts val="2939"/>
              </a:lnSpc>
            </a:pPr>
            <a:r>
              <a:rPr lang="da-DK" sz="2099" dirty="0">
                <a:solidFill>
                  <a:srgbClr val="7D7637"/>
                </a:solidFill>
                <a:latin typeface="Syne"/>
                <a:ea typeface="Syne"/>
                <a:cs typeface="Syne"/>
                <a:sym typeface="Syne"/>
              </a:rPr>
              <a:t>Og at du lever og bærer og er,</a:t>
            </a:r>
          </a:p>
          <a:p>
            <a:pPr algn="l">
              <a:lnSpc>
                <a:spcPts val="2939"/>
              </a:lnSpc>
            </a:pPr>
            <a:r>
              <a:rPr lang="da-DK" sz="2099" dirty="0">
                <a:solidFill>
                  <a:srgbClr val="7D7637"/>
                </a:solidFill>
                <a:latin typeface="Syne"/>
                <a:ea typeface="Syne"/>
                <a:cs typeface="Syne"/>
                <a:sym typeface="Syne"/>
              </a:rPr>
              <a:t>gør at jeg også kan værne om din;</a:t>
            </a:r>
          </a:p>
          <a:p>
            <a:pPr algn="l">
              <a:lnSpc>
                <a:spcPts val="2939"/>
              </a:lnSpc>
            </a:pPr>
            <a:r>
              <a:rPr lang="da-DK" sz="2099" dirty="0">
                <a:solidFill>
                  <a:srgbClr val="7D7637"/>
                </a:solidFill>
                <a:latin typeface="Syne"/>
                <a:ea typeface="Syne"/>
                <a:cs typeface="Syne"/>
                <a:sym typeface="Syne"/>
              </a:rPr>
              <a:t>denne smukkeste disciplin.</a:t>
            </a:r>
          </a:p>
          <a:p>
            <a:pPr algn="l">
              <a:lnSpc>
                <a:spcPts val="2939"/>
              </a:lnSpc>
            </a:pPr>
            <a:r>
              <a:rPr lang="da-DK" sz="2099" dirty="0">
                <a:solidFill>
                  <a:srgbClr val="7D7637"/>
                </a:solidFill>
                <a:latin typeface="Syne"/>
                <a:ea typeface="Syne"/>
                <a:cs typeface="Syne"/>
                <a:sym typeface="Syne"/>
              </a:rPr>
              <a:t>Gi' os glæden </a:t>
            </a:r>
            <a:r>
              <a:rPr lang="da-DK" sz="2099" dirty="0" err="1">
                <a:solidFill>
                  <a:srgbClr val="7D7637"/>
                </a:solidFill>
                <a:latin typeface="Syne"/>
                <a:ea typeface="Syne"/>
                <a:cs typeface="Syne"/>
                <a:sym typeface="Syne"/>
              </a:rPr>
              <a:t>tilbag</a:t>
            </a:r>
            <a:r>
              <a:rPr lang="da-DK" sz="2099" dirty="0">
                <a:solidFill>
                  <a:srgbClr val="7D7637"/>
                </a:solidFill>
                <a:latin typeface="Syne"/>
                <a:ea typeface="Syne"/>
                <a:cs typeface="Syne"/>
                <a:sym typeface="Syne"/>
              </a:rPr>
              <a:t>',</a:t>
            </a:r>
          </a:p>
          <a:p>
            <a:pPr algn="l">
              <a:lnSpc>
                <a:spcPts val="2939"/>
              </a:lnSpc>
            </a:pPr>
            <a:r>
              <a:rPr lang="da-DK" sz="2099" dirty="0">
                <a:solidFill>
                  <a:srgbClr val="7D7637"/>
                </a:solidFill>
                <a:latin typeface="Syne"/>
                <a:ea typeface="Syne"/>
                <a:cs typeface="Syne"/>
                <a:sym typeface="Syne"/>
              </a:rPr>
              <a:t>og lad os leve af dét trylleslag:</a:t>
            </a:r>
          </a:p>
          <a:p>
            <a:pPr algn="l">
              <a:lnSpc>
                <a:spcPts val="2939"/>
              </a:lnSpc>
            </a:pPr>
            <a:r>
              <a:rPr lang="da-DK" sz="2099" dirty="0">
                <a:solidFill>
                  <a:srgbClr val="7D7637"/>
                </a:solidFill>
                <a:latin typeface="Syne"/>
                <a:ea typeface="Syne"/>
                <a:cs typeface="Syne"/>
                <a:sym typeface="Syne"/>
              </a:rPr>
              <a:t>Kroppene mange, men styrken er en.</a:t>
            </a:r>
          </a:p>
          <a:p>
            <a:pPr algn="l">
              <a:lnSpc>
                <a:spcPts val="2939"/>
              </a:lnSpc>
            </a:pPr>
            <a:r>
              <a:rPr lang="da-DK" sz="2099" dirty="0">
                <a:solidFill>
                  <a:srgbClr val="7D7637"/>
                </a:solidFill>
                <a:latin typeface="Syne"/>
                <a:ea typeface="Syne"/>
                <a:cs typeface="Syne"/>
                <a:sym typeface="Syne"/>
              </a:rPr>
              <a:t>Sådan er landet, der står på de viseste sten.</a:t>
            </a:r>
          </a:p>
          <a:p>
            <a:pPr algn="l">
              <a:lnSpc>
                <a:spcPts val="2939"/>
              </a:lnSpc>
              <a:spcBef>
                <a:spcPct val="0"/>
              </a:spcBef>
            </a:pPr>
            <a:endParaRPr lang="en-US" sz="2099" dirty="0">
              <a:solidFill>
                <a:srgbClr val="7D7637"/>
              </a:solidFill>
              <a:latin typeface="Syne"/>
              <a:ea typeface="Syne"/>
              <a:cs typeface="Syne"/>
              <a:sym typeface="Syne"/>
            </a:endParaRPr>
          </a:p>
        </p:txBody>
      </p:sp>
      <p:sp>
        <p:nvSpPr>
          <p:cNvPr id="9" name="TextBox 9"/>
          <p:cNvSpPr txBox="1"/>
          <p:nvPr/>
        </p:nvSpPr>
        <p:spPr>
          <a:xfrm>
            <a:off x="10271473" y="2561239"/>
            <a:ext cx="7787927" cy="3709035"/>
          </a:xfrm>
          <a:prstGeom prst="rect">
            <a:avLst/>
          </a:prstGeom>
        </p:spPr>
        <p:txBody>
          <a:bodyPr wrap="square" lIns="0" tIns="0" rIns="0" bIns="0" rtlCol="0" anchor="t">
            <a:spAutoFit/>
          </a:bodyPr>
          <a:lstStyle/>
          <a:p>
            <a:pPr algn="just">
              <a:lnSpc>
                <a:spcPts val="2939"/>
              </a:lnSpc>
            </a:pPr>
            <a:r>
              <a:rPr lang="da-DK" sz="2099" dirty="0">
                <a:solidFill>
                  <a:srgbClr val="7D7637"/>
                </a:solidFill>
                <a:latin typeface="Syne"/>
                <a:ea typeface="Syne"/>
                <a:cs typeface="Syne"/>
                <a:sym typeface="Syne"/>
              </a:rPr>
              <a:t>Ser du kun mørke hvor du vender hen?</a:t>
            </a:r>
          </a:p>
          <a:p>
            <a:pPr algn="just">
              <a:lnSpc>
                <a:spcPts val="2939"/>
              </a:lnSpc>
            </a:pPr>
            <a:r>
              <a:rPr lang="da-DK" sz="2099" dirty="0">
                <a:solidFill>
                  <a:srgbClr val="7D7637"/>
                </a:solidFill>
                <a:latin typeface="Syne"/>
                <a:ea typeface="Syne"/>
                <a:cs typeface="Syne"/>
                <a:sym typeface="Syne"/>
              </a:rPr>
              <a:t>Tomhedens sorte protest?</a:t>
            </a:r>
          </a:p>
          <a:p>
            <a:pPr algn="just">
              <a:lnSpc>
                <a:spcPts val="2939"/>
              </a:lnSpc>
            </a:pPr>
            <a:r>
              <a:rPr lang="da-DK" sz="2099" dirty="0">
                <a:solidFill>
                  <a:srgbClr val="7D7637"/>
                </a:solidFill>
                <a:latin typeface="Syne"/>
                <a:ea typeface="Syne"/>
                <a:cs typeface="Syne"/>
                <a:sym typeface="Syne"/>
              </a:rPr>
              <a:t>Skyggerne lever kun hvor der er lys.</a:t>
            </a:r>
          </a:p>
          <a:p>
            <a:pPr algn="just">
              <a:lnSpc>
                <a:spcPts val="2939"/>
              </a:lnSpc>
            </a:pPr>
            <a:r>
              <a:rPr lang="da-DK" sz="2099" dirty="0">
                <a:solidFill>
                  <a:srgbClr val="7D7637"/>
                </a:solidFill>
                <a:latin typeface="Syne"/>
                <a:ea typeface="Syne"/>
                <a:cs typeface="Syne"/>
                <a:sym typeface="Syne"/>
              </a:rPr>
              <a:t>Husk nu at solsiden klæder dig bedst!</a:t>
            </a:r>
          </a:p>
          <a:p>
            <a:pPr algn="just">
              <a:lnSpc>
                <a:spcPts val="2939"/>
              </a:lnSpc>
            </a:pPr>
            <a:r>
              <a:rPr lang="da-DK" sz="2099" dirty="0">
                <a:solidFill>
                  <a:srgbClr val="7D7637"/>
                </a:solidFill>
                <a:latin typeface="Syne"/>
                <a:ea typeface="Syne"/>
                <a:cs typeface="Syne"/>
                <a:sym typeface="Syne"/>
              </a:rPr>
              <a:t>Og i aften, så se mod vest!</a:t>
            </a:r>
          </a:p>
          <a:p>
            <a:pPr algn="just">
              <a:lnSpc>
                <a:spcPts val="2939"/>
              </a:lnSpc>
            </a:pPr>
            <a:r>
              <a:rPr lang="da-DK" sz="2099" dirty="0">
                <a:solidFill>
                  <a:srgbClr val="7D7637"/>
                </a:solidFill>
                <a:latin typeface="Syne"/>
                <a:ea typeface="Syne"/>
                <a:cs typeface="Syne"/>
                <a:sym typeface="Syne"/>
              </a:rPr>
              <a:t>Gi' os lyset </a:t>
            </a:r>
            <a:r>
              <a:rPr lang="da-DK" sz="2099" dirty="0" err="1">
                <a:solidFill>
                  <a:srgbClr val="7D7637"/>
                </a:solidFill>
                <a:latin typeface="Syne"/>
                <a:ea typeface="Syne"/>
                <a:cs typeface="Syne"/>
                <a:sym typeface="Syne"/>
              </a:rPr>
              <a:t>tilbag</a:t>
            </a:r>
            <a:r>
              <a:rPr lang="da-DK" sz="2099" dirty="0">
                <a:solidFill>
                  <a:srgbClr val="7D7637"/>
                </a:solidFill>
                <a:latin typeface="Syne"/>
                <a:ea typeface="Syne"/>
                <a:cs typeface="Syne"/>
                <a:sym typeface="Syne"/>
              </a:rPr>
              <a:t>'.</a:t>
            </a:r>
          </a:p>
          <a:p>
            <a:pPr algn="just">
              <a:lnSpc>
                <a:spcPts val="2939"/>
              </a:lnSpc>
            </a:pPr>
            <a:r>
              <a:rPr lang="da-DK" sz="2099" dirty="0">
                <a:solidFill>
                  <a:srgbClr val="7D7637"/>
                </a:solidFill>
                <a:latin typeface="Syne"/>
                <a:ea typeface="Syne"/>
                <a:cs typeface="Syne"/>
                <a:sym typeface="Syne"/>
              </a:rPr>
              <a:t>Vi vender op på ethvert nederlag.</a:t>
            </a:r>
          </a:p>
          <a:p>
            <a:pPr algn="just">
              <a:lnSpc>
                <a:spcPts val="2939"/>
              </a:lnSpc>
            </a:pPr>
            <a:r>
              <a:rPr lang="da-DK" sz="2099" dirty="0">
                <a:solidFill>
                  <a:srgbClr val="7D7637"/>
                </a:solidFill>
                <a:latin typeface="Syne"/>
                <a:ea typeface="Syne"/>
                <a:cs typeface="Syne"/>
                <a:sym typeface="Syne"/>
              </a:rPr>
              <a:t>Lukket </a:t>
            </a:r>
            <a:r>
              <a:rPr lang="da-DK" sz="2099" dirty="0" err="1">
                <a:solidFill>
                  <a:srgbClr val="7D7637"/>
                </a:solidFill>
                <a:latin typeface="Syne"/>
                <a:ea typeface="Syne"/>
                <a:cs typeface="Syne"/>
                <a:sym typeface="Syne"/>
              </a:rPr>
              <a:t>bli'r</a:t>
            </a:r>
            <a:r>
              <a:rPr lang="da-DK" sz="2099" dirty="0">
                <a:solidFill>
                  <a:srgbClr val="7D7637"/>
                </a:solidFill>
                <a:latin typeface="Syne"/>
                <a:ea typeface="Syne"/>
                <a:cs typeface="Syne"/>
                <a:sym typeface="Syne"/>
              </a:rPr>
              <a:t> åbnet og støjen </a:t>
            </a:r>
            <a:r>
              <a:rPr lang="da-DK" sz="2099" dirty="0" err="1">
                <a:solidFill>
                  <a:srgbClr val="7D7637"/>
                </a:solidFill>
                <a:latin typeface="Syne"/>
                <a:ea typeface="Syne"/>
                <a:cs typeface="Syne"/>
                <a:sym typeface="Syne"/>
              </a:rPr>
              <a:t>bli'r</a:t>
            </a:r>
            <a:r>
              <a:rPr lang="da-DK" sz="2099" dirty="0">
                <a:solidFill>
                  <a:srgbClr val="7D7637"/>
                </a:solidFill>
                <a:latin typeface="Syne"/>
                <a:ea typeface="Syne"/>
                <a:cs typeface="Syne"/>
                <a:sym typeface="Syne"/>
              </a:rPr>
              <a:t> tyst.</a:t>
            </a:r>
          </a:p>
          <a:p>
            <a:pPr algn="just">
              <a:lnSpc>
                <a:spcPts val="2939"/>
              </a:lnSpc>
            </a:pPr>
            <a:r>
              <a:rPr lang="da-DK" sz="2099" dirty="0">
                <a:solidFill>
                  <a:srgbClr val="7D7637"/>
                </a:solidFill>
                <a:latin typeface="Syne"/>
                <a:ea typeface="Syne"/>
                <a:cs typeface="Syne"/>
                <a:sym typeface="Syne"/>
              </a:rPr>
              <a:t>Nu skal der danses og elskes, hvor mørket er lyst!</a:t>
            </a:r>
          </a:p>
          <a:p>
            <a:pPr algn="just">
              <a:lnSpc>
                <a:spcPts val="2939"/>
              </a:lnSpc>
              <a:spcBef>
                <a:spcPct val="0"/>
              </a:spcBef>
            </a:pPr>
            <a:endParaRPr lang="en-US" sz="2099" dirty="0">
              <a:solidFill>
                <a:srgbClr val="7D7637"/>
              </a:solidFill>
              <a:latin typeface="Syne"/>
              <a:ea typeface="Syne"/>
              <a:cs typeface="Syne"/>
              <a:sym typeface="Syne"/>
            </a:endParaRPr>
          </a:p>
        </p:txBody>
      </p:sp>
      <p:sp>
        <p:nvSpPr>
          <p:cNvPr id="10" name="TextBox 10"/>
          <p:cNvSpPr txBox="1"/>
          <p:nvPr/>
        </p:nvSpPr>
        <p:spPr>
          <a:xfrm>
            <a:off x="10271473" y="6355999"/>
            <a:ext cx="7787927" cy="3337560"/>
          </a:xfrm>
          <a:prstGeom prst="rect">
            <a:avLst/>
          </a:prstGeom>
        </p:spPr>
        <p:txBody>
          <a:bodyPr wrap="square" lIns="0" tIns="0" rIns="0" bIns="0" rtlCol="0" anchor="t">
            <a:spAutoFit/>
          </a:bodyPr>
          <a:lstStyle/>
          <a:p>
            <a:pPr algn="l">
              <a:lnSpc>
                <a:spcPts val="2939"/>
              </a:lnSpc>
            </a:pPr>
            <a:r>
              <a:rPr lang="da-DK" sz="2099" dirty="0">
                <a:solidFill>
                  <a:srgbClr val="7D7637"/>
                </a:solidFill>
                <a:latin typeface="Syne"/>
                <a:ea typeface="Syne"/>
                <a:cs typeface="Syne"/>
                <a:sym typeface="Syne"/>
              </a:rPr>
              <a:t>Alt hvad vi kom for at give og få:</a:t>
            </a:r>
          </a:p>
          <a:p>
            <a:pPr algn="l">
              <a:lnSpc>
                <a:spcPts val="2939"/>
              </a:lnSpc>
            </a:pPr>
            <a:r>
              <a:rPr lang="da-DK" sz="2099" dirty="0">
                <a:solidFill>
                  <a:srgbClr val="7D7637"/>
                </a:solidFill>
                <a:latin typeface="Syne"/>
                <a:ea typeface="Syne"/>
                <a:cs typeface="Syne"/>
                <a:sym typeface="Syne"/>
              </a:rPr>
              <a:t>dele og elske og slås.</a:t>
            </a:r>
          </a:p>
          <a:p>
            <a:pPr algn="l">
              <a:lnSpc>
                <a:spcPts val="2939"/>
              </a:lnSpc>
            </a:pPr>
            <a:r>
              <a:rPr lang="da-DK" sz="2099" dirty="0">
                <a:solidFill>
                  <a:srgbClr val="7D7637"/>
                </a:solidFill>
                <a:latin typeface="Syne"/>
                <a:ea typeface="Syne"/>
                <a:cs typeface="Syne"/>
                <a:sym typeface="Syne"/>
              </a:rPr>
              <a:t>Blev på et år, det vi levede på,</a:t>
            </a:r>
          </a:p>
          <a:p>
            <a:pPr algn="l">
              <a:lnSpc>
                <a:spcPts val="2939"/>
              </a:lnSpc>
            </a:pPr>
            <a:r>
              <a:rPr lang="da-DK" sz="2099" dirty="0">
                <a:solidFill>
                  <a:srgbClr val="7D7637"/>
                </a:solidFill>
                <a:latin typeface="Syne"/>
                <a:ea typeface="Syne"/>
                <a:cs typeface="Syne"/>
                <a:sym typeface="Syne"/>
              </a:rPr>
              <a:t>fællesskab fødes når JEG </a:t>
            </a:r>
            <a:r>
              <a:rPr lang="da-DK" sz="2099" dirty="0" err="1">
                <a:solidFill>
                  <a:srgbClr val="7D7637"/>
                </a:solidFill>
                <a:latin typeface="Syne"/>
                <a:ea typeface="Syne"/>
                <a:cs typeface="Syne"/>
                <a:sym typeface="Syne"/>
              </a:rPr>
              <a:t>bli'r</a:t>
            </a:r>
            <a:r>
              <a:rPr lang="da-DK" sz="2099" dirty="0">
                <a:solidFill>
                  <a:srgbClr val="7D7637"/>
                </a:solidFill>
                <a:latin typeface="Syne"/>
                <a:ea typeface="Syne"/>
                <a:cs typeface="Syne"/>
                <a:sym typeface="Syne"/>
              </a:rPr>
              <a:t> til OS!</a:t>
            </a:r>
          </a:p>
          <a:p>
            <a:pPr algn="l">
              <a:lnSpc>
                <a:spcPts val="2939"/>
              </a:lnSpc>
            </a:pPr>
            <a:r>
              <a:rPr lang="da-DK" sz="2099" dirty="0">
                <a:solidFill>
                  <a:srgbClr val="7D7637"/>
                </a:solidFill>
                <a:latin typeface="Syne"/>
                <a:ea typeface="Syne"/>
                <a:cs typeface="Syne"/>
                <a:sym typeface="Syne"/>
              </a:rPr>
              <a:t>Og vi vandrer med Helios.</a:t>
            </a:r>
          </a:p>
          <a:p>
            <a:pPr algn="l">
              <a:lnSpc>
                <a:spcPts val="2939"/>
              </a:lnSpc>
            </a:pPr>
            <a:r>
              <a:rPr lang="da-DK" sz="2099" dirty="0">
                <a:solidFill>
                  <a:srgbClr val="7D7637"/>
                </a:solidFill>
                <a:latin typeface="Syne"/>
                <a:ea typeface="Syne"/>
                <a:cs typeface="Syne"/>
                <a:sym typeface="Syne"/>
              </a:rPr>
              <a:t>Gi' os landet </a:t>
            </a:r>
            <a:r>
              <a:rPr lang="da-DK" sz="2099" dirty="0" err="1">
                <a:solidFill>
                  <a:srgbClr val="7D7637"/>
                </a:solidFill>
                <a:latin typeface="Syne"/>
                <a:ea typeface="Syne"/>
                <a:cs typeface="Syne"/>
                <a:sym typeface="Syne"/>
              </a:rPr>
              <a:t>tilbag</a:t>
            </a:r>
            <a:r>
              <a:rPr lang="da-DK" sz="2099" dirty="0">
                <a:solidFill>
                  <a:srgbClr val="7D7637"/>
                </a:solidFill>
                <a:latin typeface="Syne"/>
                <a:ea typeface="Syne"/>
                <a:cs typeface="Syne"/>
                <a:sym typeface="Syne"/>
              </a:rPr>
              <a:t>'.</a:t>
            </a:r>
          </a:p>
          <a:p>
            <a:pPr algn="l">
              <a:lnSpc>
                <a:spcPts val="2939"/>
              </a:lnSpc>
            </a:pPr>
            <a:r>
              <a:rPr lang="da-DK" sz="2099" dirty="0">
                <a:solidFill>
                  <a:srgbClr val="7D7637"/>
                </a:solidFill>
                <a:latin typeface="Syne"/>
                <a:ea typeface="Syne"/>
                <a:cs typeface="Syne"/>
                <a:sym typeface="Syne"/>
              </a:rPr>
              <a:t>Gi' tolerancen et nyt folkeslag.</a:t>
            </a:r>
          </a:p>
          <a:p>
            <a:pPr algn="l">
              <a:lnSpc>
                <a:spcPts val="2939"/>
              </a:lnSpc>
            </a:pPr>
            <a:r>
              <a:rPr lang="da-DK" sz="2099" dirty="0">
                <a:solidFill>
                  <a:srgbClr val="7D7637"/>
                </a:solidFill>
                <a:latin typeface="Syne"/>
                <a:ea typeface="Syne"/>
                <a:cs typeface="Syne"/>
                <a:sym typeface="Syne"/>
              </a:rPr>
              <a:t>Hjertet er åbent og sindet er frit.</a:t>
            </a:r>
          </a:p>
          <a:p>
            <a:pPr algn="l">
              <a:lnSpc>
                <a:spcPts val="2939"/>
              </a:lnSpc>
              <a:spcBef>
                <a:spcPct val="0"/>
              </a:spcBef>
            </a:pPr>
            <a:r>
              <a:rPr lang="da-DK" sz="2099" dirty="0">
                <a:solidFill>
                  <a:srgbClr val="7D7637"/>
                </a:solidFill>
                <a:latin typeface="Syne"/>
                <a:ea typeface="Syne"/>
                <a:cs typeface="Syne"/>
                <a:sym typeface="Syne"/>
              </a:rPr>
              <a:t>Sådan er landet, jeg gerne vil kalde for mit.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5"/>
            <a:stretch>
              <a:fillRect/>
            </a:stretch>
          </a:blipFill>
        </p:spPr>
        <p:txBody>
          <a:bodyPr/>
          <a:lstStyle/>
          <a:p>
            <a:endParaRPr lang="da-DK"/>
          </a:p>
        </p:txBody>
      </p:sp>
      <p:grpSp>
        <p:nvGrpSpPr>
          <p:cNvPr id="5" name="Group 5"/>
          <p:cNvGrpSpPr>
            <a:grpSpLocks noChangeAspect="1"/>
          </p:cNvGrpSpPr>
          <p:nvPr/>
        </p:nvGrpSpPr>
        <p:grpSpPr>
          <a:xfrm rot="-614796">
            <a:off x="1345012" y="3781945"/>
            <a:ext cx="4516075" cy="5246370"/>
            <a:chOff x="0" y="0"/>
            <a:chExt cx="5466080" cy="6350000"/>
          </a:xfrm>
        </p:grpSpPr>
        <p:sp>
          <p:nvSpPr>
            <p:cNvPr id="6" name="Freeform 6"/>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da-DK"/>
            </a:p>
          </p:txBody>
        </p:sp>
        <p:sp>
          <p:nvSpPr>
            <p:cNvPr id="7" name="Freeform 7"/>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t="-2083" b="-2083"/>
              </a:stretch>
            </a:blipFill>
          </p:spPr>
          <p:txBody>
            <a:bodyPr/>
            <a:lstStyle/>
            <a:p>
              <a:endParaRPr lang="da-DK"/>
            </a:p>
          </p:txBody>
        </p:sp>
        <p:sp>
          <p:nvSpPr>
            <p:cNvPr id="8" name="Freeform 8"/>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da-DK"/>
            </a:p>
          </p:txBody>
        </p:sp>
        <p:sp>
          <p:nvSpPr>
            <p:cNvPr id="9" name="Freeform 9"/>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da-DK"/>
            </a:p>
          </p:txBody>
        </p:sp>
      </p:grpSp>
      <p:sp>
        <p:nvSpPr>
          <p:cNvPr id="10" name="TextBox 10"/>
          <p:cNvSpPr txBox="1"/>
          <p:nvPr/>
        </p:nvSpPr>
        <p:spPr>
          <a:xfrm>
            <a:off x="2626939" y="2111611"/>
            <a:ext cx="13034121" cy="1161379"/>
          </a:xfrm>
          <a:prstGeom prst="rect">
            <a:avLst/>
          </a:prstGeom>
        </p:spPr>
        <p:txBody>
          <a:bodyPr wrap="square" lIns="0" tIns="0" rIns="0" bIns="0" rtlCol="0" anchor="t">
            <a:spAutoFit/>
          </a:bodyPr>
          <a:lstStyle/>
          <a:p>
            <a:pPr algn="ctr">
              <a:lnSpc>
                <a:spcPts val="9486"/>
              </a:lnSpc>
              <a:spcBef>
                <a:spcPct val="0"/>
              </a:spcBef>
            </a:pPr>
            <a:r>
              <a:rPr lang="da-DK" sz="6776" dirty="0">
                <a:solidFill>
                  <a:srgbClr val="7D7637"/>
                </a:solidFill>
                <a:latin typeface="Syne"/>
                <a:ea typeface="Syne"/>
                <a:cs typeface="Syne"/>
                <a:sym typeface="Syne"/>
              </a:rPr>
              <a:t>Et eksempel på frivillighed</a:t>
            </a:r>
          </a:p>
        </p:txBody>
      </p:sp>
      <p:sp>
        <p:nvSpPr>
          <p:cNvPr id="11" name="TextBox 11"/>
          <p:cNvSpPr txBox="1"/>
          <p:nvPr/>
        </p:nvSpPr>
        <p:spPr>
          <a:xfrm>
            <a:off x="6508283" y="4230491"/>
            <a:ext cx="11154373" cy="4074192"/>
          </a:xfrm>
          <a:prstGeom prst="rect">
            <a:avLst/>
          </a:prstGeom>
        </p:spPr>
        <p:txBody>
          <a:bodyPr wrap="square" lIns="0" tIns="0" rIns="0" bIns="0" rtlCol="0" anchor="t">
            <a:spAutoFit/>
          </a:bodyPr>
          <a:lstStyle/>
          <a:p>
            <a:pPr algn="l">
              <a:lnSpc>
                <a:spcPts val="4034"/>
              </a:lnSpc>
            </a:pPr>
            <a:r>
              <a:rPr lang="da-DK" sz="2800" dirty="0">
                <a:solidFill>
                  <a:srgbClr val="7D7637"/>
                </a:solidFill>
                <a:latin typeface="Syne"/>
                <a:ea typeface="Syne"/>
                <a:cs typeface="Syne"/>
                <a:sym typeface="Syne"/>
              </a:rPr>
              <a:t>Frijsenborg Efterskole er en del af Frivillighedsalliancen. Her har en gruppe elever stiftet Garnklubben, hvor de hækler bøllehatte og krammedyr til indlagte børn på Hammel </a:t>
            </a:r>
            <a:r>
              <a:rPr lang="da-DK" sz="2800" dirty="0" err="1">
                <a:solidFill>
                  <a:srgbClr val="7D7637"/>
                </a:solidFill>
                <a:latin typeface="Syne"/>
                <a:ea typeface="Syne"/>
                <a:cs typeface="Syne"/>
                <a:sym typeface="Syne"/>
              </a:rPr>
              <a:t>Neurocenter</a:t>
            </a:r>
            <a:r>
              <a:rPr lang="da-DK" sz="2800" dirty="0">
                <a:solidFill>
                  <a:srgbClr val="7D7637"/>
                </a:solidFill>
                <a:latin typeface="Syne"/>
                <a:ea typeface="Syne"/>
                <a:cs typeface="Syne"/>
                <a:sym typeface="Syne"/>
              </a:rPr>
              <a:t>. </a:t>
            </a:r>
          </a:p>
          <a:p>
            <a:pPr algn="l">
              <a:lnSpc>
                <a:spcPts val="4034"/>
              </a:lnSpc>
            </a:pPr>
            <a:endParaRPr lang="da-DK" sz="2800" dirty="0">
              <a:solidFill>
                <a:srgbClr val="7D7637"/>
              </a:solidFill>
              <a:latin typeface="Syne"/>
              <a:ea typeface="Syne"/>
              <a:cs typeface="Syne"/>
              <a:sym typeface="Syne"/>
            </a:endParaRPr>
          </a:p>
          <a:p>
            <a:pPr algn="l">
              <a:lnSpc>
                <a:spcPts val="4034"/>
              </a:lnSpc>
              <a:spcBef>
                <a:spcPct val="0"/>
              </a:spcBef>
            </a:pPr>
            <a:r>
              <a:rPr lang="da-DK" sz="2800" dirty="0">
                <a:solidFill>
                  <a:srgbClr val="7D7637"/>
                </a:solidFill>
                <a:latin typeface="Syne"/>
                <a:ea typeface="Syne"/>
                <a:cs typeface="Syne"/>
                <a:sym typeface="Syne"/>
              </a:rPr>
              <a:t>Projektet er en del af skolens nye fag om foreningsliv, der lærer eleverne værdien af frivillighed og fællesskab i lokalområdet.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3415492" cy="1494278"/>
          </a:xfrm>
          <a:custGeom>
            <a:avLst/>
            <a:gdLst/>
            <a:ahLst/>
            <a:cxnLst/>
            <a:rect l="l" t="t" r="r" b="b"/>
            <a:pathLst>
              <a:path w="3415492" h="1494278">
                <a:moveTo>
                  <a:pt x="0" y="0"/>
                </a:moveTo>
                <a:lnTo>
                  <a:pt x="3415492" y="0"/>
                </a:lnTo>
                <a:lnTo>
                  <a:pt x="3415492" y="1494278"/>
                </a:lnTo>
                <a:lnTo>
                  <a:pt x="0" y="1494278"/>
                </a:lnTo>
                <a:lnTo>
                  <a:pt x="0" y="0"/>
                </a:lnTo>
                <a:close/>
              </a:path>
            </a:pathLst>
          </a:custGeom>
          <a:blipFill>
            <a:blip r:embed="rId5"/>
            <a:stretch>
              <a:fillRect/>
            </a:stretch>
          </a:blipFill>
        </p:spPr>
        <p:txBody>
          <a:bodyPr/>
          <a:lstStyle/>
          <a:p>
            <a:endParaRPr lang="da-DK"/>
          </a:p>
        </p:txBody>
      </p:sp>
      <p:sp>
        <p:nvSpPr>
          <p:cNvPr id="5" name="TextBox 5"/>
          <p:cNvSpPr txBox="1"/>
          <p:nvPr/>
        </p:nvSpPr>
        <p:spPr>
          <a:xfrm>
            <a:off x="2533966" y="2961349"/>
            <a:ext cx="12037851" cy="1161379"/>
          </a:xfrm>
          <a:prstGeom prst="rect">
            <a:avLst/>
          </a:prstGeom>
        </p:spPr>
        <p:txBody>
          <a:bodyPr wrap="square" lIns="0" tIns="0" rIns="0" bIns="0" rtlCol="0" anchor="t">
            <a:spAutoFit/>
          </a:bodyPr>
          <a:lstStyle/>
          <a:p>
            <a:pPr algn="ctr">
              <a:lnSpc>
                <a:spcPts val="9486"/>
              </a:lnSpc>
              <a:spcBef>
                <a:spcPct val="0"/>
              </a:spcBef>
            </a:pPr>
            <a:r>
              <a:rPr lang="da-DK" sz="6776" dirty="0">
                <a:solidFill>
                  <a:srgbClr val="7D7637"/>
                </a:solidFill>
                <a:latin typeface="Syne"/>
                <a:ea typeface="Syne"/>
                <a:cs typeface="Syne"/>
                <a:sym typeface="Syne"/>
              </a:rPr>
              <a:t>Ræk hånden op, hvis ...</a:t>
            </a:r>
          </a:p>
        </p:txBody>
      </p:sp>
      <p:sp>
        <p:nvSpPr>
          <p:cNvPr id="6" name="Freeform 6"/>
          <p:cNvSpPr/>
          <p:nvPr/>
        </p:nvSpPr>
        <p:spPr>
          <a:xfrm>
            <a:off x="14538929" y="3927851"/>
            <a:ext cx="3456326" cy="6670103"/>
          </a:xfrm>
          <a:custGeom>
            <a:avLst/>
            <a:gdLst/>
            <a:ahLst/>
            <a:cxnLst/>
            <a:rect l="l" t="t" r="r" b="b"/>
            <a:pathLst>
              <a:path w="3456326" h="6670103">
                <a:moveTo>
                  <a:pt x="0" y="0"/>
                </a:moveTo>
                <a:lnTo>
                  <a:pt x="3456326" y="0"/>
                </a:lnTo>
                <a:lnTo>
                  <a:pt x="3456326" y="6670103"/>
                </a:lnTo>
                <a:lnTo>
                  <a:pt x="0" y="667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a-DK"/>
          </a:p>
        </p:txBody>
      </p:sp>
      <p:sp>
        <p:nvSpPr>
          <p:cNvPr id="7" name="TextBox 7"/>
          <p:cNvSpPr txBox="1"/>
          <p:nvPr/>
        </p:nvSpPr>
        <p:spPr>
          <a:xfrm>
            <a:off x="3276600" y="4409911"/>
            <a:ext cx="7501086" cy="871051"/>
          </a:xfrm>
          <a:prstGeom prst="rect">
            <a:avLst/>
          </a:prstGeom>
        </p:spPr>
        <p:txBody>
          <a:bodyPr lIns="0" tIns="0" rIns="0" bIns="0" rtlCol="0" anchor="t">
            <a:spAutoFit/>
          </a:bodyPr>
          <a:lstStyle/>
          <a:p>
            <a:pPr algn="just">
              <a:lnSpc>
                <a:spcPts val="7114"/>
              </a:lnSpc>
              <a:spcBef>
                <a:spcPct val="0"/>
              </a:spcBef>
            </a:pPr>
            <a:r>
              <a:rPr lang="da-DK" sz="5081" dirty="0">
                <a:solidFill>
                  <a:srgbClr val="7D7637"/>
                </a:solidFill>
                <a:latin typeface="Syne"/>
                <a:ea typeface="Syne"/>
                <a:cs typeface="Syne"/>
                <a:sym typeface="Syne"/>
              </a:rPr>
              <a:t>... du er frivillig? </a:t>
            </a:r>
          </a:p>
        </p:txBody>
      </p:sp>
      <p:sp>
        <p:nvSpPr>
          <p:cNvPr id="8" name="TextBox 8"/>
          <p:cNvSpPr txBox="1"/>
          <p:nvPr/>
        </p:nvSpPr>
        <p:spPr>
          <a:xfrm>
            <a:off x="3253740" y="5568145"/>
            <a:ext cx="11285189" cy="862031"/>
          </a:xfrm>
          <a:prstGeom prst="rect">
            <a:avLst/>
          </a:prstGeom>
        </p:spPr>
        <p:txBody>
          <a:bodyPr wrap="square" lIns="0" tIns="0" rIns="0" bIns="0" rtlCol="0" anchor="t">
            <a:spAutoFit/>
          </a:bodyPr>
          <a:lstStyle/>
          <a:p>
            <a:pPr algn="l">
              <a:lnSpc>
                <a:spcPts val="7114"/>
              </a:lnSpc>
              <a:spcBef>
                <a:spcPct val="0"/>
              </a:spcBef>
            </a:pPr>
            <a:r>
              <a:rPr lang="en-US" sz="5081" dirty="0">
                <a:solidFill>
                  <a:srgbClr val="7D7637"/>
                </a:solidFill>
                <a:latin typeface="Syne"/>
                <a:ea typeface="Syne"/>
                <a:cs typeface="Syne"/>
                <a:sym typeface="Syne"/>
              </a:rPr>
              <a:t>... </a:t>
            </a:r>
            <a:r>
              <a:rPr lang="da-DK" sz="5081" dirty="0">
                <a:solidFill>
                  <a:srgbClr val="7D7637"/>
                </a:solidFill>
                <a:latin typeface="Syne"/>
                <a:ea typeface="Syne"/>
                <a:cs typeface="Syne"/>
                <a:sym typeface="Syne"/>
              </a:rPr>
              <a:t>du har prøvet at være frivillig?</a:t>
            </a:r>
          </a:p>
        </p:txBody>
      </p:sp>
      <p:sp>
        <p:nvSpPr>
          <p:cNvPr id="9" name="TextBox 9"/>
          <p:cNvSpPr txBox="1"/>
          <p:nvPr/>
        </p:nvSpPr>
        <p:spPr>
          <a:xfrm>
            <a:off x="3231977" y="6732599"/>
            <a:ext cx="11963400" cy="862031"/>
          </a:xfrm>
          <a:prstGeom prst="rect">
            <a:avLst/>
          </a:prstGeom>
        </p:spPr>
        <p:txBody>
          <a:bodyPr wrap="square" lIns="0" tIns="0" rIns="0" bIns="0" rtlCol="0" anchor="t">
            <a:spAutoFit/>
          </a:bodyPr>
          <a:lstStyle/>
          <a:p>
            <a:pPr algn="l">
              <a:lnSpc>
                <a:spcPts val="7114"/>
              </a:lnSpc>
              <a:spcBef>
                <a:spcPct val="0"/>
              </a:spcBef>
            </a:pPr>
            <a:r>
              <a:rPr lang="en-US" sz="5081" dirty="0">
                <a:solidFill>
                  <a:srgbClr val="7D7637"/>
                </a:solidFill>
                <a:latin typeface="Syne"/>
                <a:ea typeface="Syne"/>
                <a:cs typeface="Syne"/>
                <a:sym typeface="Syne"/>
              </a:rPr>
              <a:t>... </a:t>
            </a:r>
            <a:r>
              <a:rPr lang="da-DK" sz="5081" dirty="0">
                <a:solidFill>
                  <a:srgbClr val="7D7637"/>
                </a:solidFill>
                <a:latin typeface="Syne"/>
                <a:ea typeface="Syne"/>
                <a:cs typeface="Syne"/>
                <a:sym typeface="Syne"/>
              </a:rPr>
              <a:t>du kender en, som er frivillig?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F2FF"/>
        </a:solidFill>
        <a:effectLst/>
      </p:bgPr>
    </p:bg>
    <p:spTree>
      <p:nvGrpSpPr>
        <p:cNvPr id="1" name=""/>
        <p:cNvGrpSpPr/>
        <p:nvPr/>
      </p:nvGrpSpPr>
      <p:grpSpPr>
        <a:xfrm>
          <a:off x="0" y="0"/>
          <a:ext cx="0" cy="0"/>
          <a:chOff x="0" y="0"/>
          <a:chExt cx="0" cy="0"/>
        </a:xfrm>
      </p:grpSpPr>
      <p:sp>
        <p:nvSpPr>
          <p:cNvPr id="2" name="Freeform 2"/>
          <p:cNvSpPr/>
          <p:nvPr/>
        </p:nvSpPr>
        <p:spPr>
          <a:xfrm flipH="1">
            <a:off x="14123663" y="-217684"/>
            <a:ext cx="2143429" cy="1371794"/>
          </a:xfrm>
          <a:custGeom>
            <a:avLst/>
            <a:gdLst/>
            <a:ahLst/>
            <a:cxnLst/>
            <a:rect l="l" t="t" r="r" b="b"/>
            <a:pathLst>
              <a:path w="2143429" h="1371794">
                <a:moveTo>
                  <a:pt x="2143429" y="0"/>
                </a:moveTo>
                <a:lnTo>
                  <a:pt x="0" y="0"/>
                </a:lnTo>
                <a:lnTo>
                  <a:pt x="0" y="1371795"/>
                </a:lnTo>
                <a:lnTo>
                  <a:pt x="2143429" y="1371795"/>
                </a:lnTo>
                <a:lnTo>
                  <a:pt x="214342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3" name="Freeform 3"/>
          <p:cNvSpPr/>
          <p:nvPr/>
        </p:nvSpPr>
        <p:spPr>
          <a:xfrm flipH="1">
            <a:off x="16590942" y="903289"/>
            <a:ext cx="2143429" cy="1371794"/>
          </a:xfrm>
          <a:custGeom>
            <a:avLst/>
            <a:gdLst/>
            <a:ahLst/>
            <a:cxnLst/>
            <a:rect l="l" t="t" r="r" b="b"/>
            <a:pathLst>
              <a:path w="2143429" h="1371794">
                <a:moveTo>
                  <a:pt x="2143428" y="0"/>
                </a:moveTo>
                <a:lnTo>
                  <a:pt x="0" y="0"/>
                </a:lnTo>
                <a:lnTo>
                  <a:pt x="0" y="1371795"/>
                </a:lnTo>
                <a:lnTo>
                  <a:pt x="2143428" y="1371795"/>
                </a:lnTo>
                <a:lnTo>
                  <a:pt x="214342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a:p>
        </p:txBody>
      </p:sp>
      <p:sp>
        <p:nvSpPr>
          <p:cNvPr id="4" name="Freeform 4"/>
          <p:cNvSpPr/>
          <p:nvPr/>
        </p:nvSpPr>
        <p:spPr>
          <a:xfrm>
            <a:off x="677694" y="468213"/>
            <a:ext cx="1972472" cy="862956"/>
          </a:xfrm>
          <a:custGeom>
            <a:avLst/>
            <a:gdLst/>
            <a:ahLst/>
            <a:cxnLst/>
            <a:rect l="l" t="t" r="r" b="b"/>
            <a:pathLst>
              <a:path w="1972472" h="862956">
                <a:moveTo>
                  <a:pt x="0" y="0"/>
                </a:moveTo>
                <a:lnTo>
                  <a:pt x="1972472" y="0"/>
                </a:lnTo>
                <a:lnTo>
                  <a:pt x="1972472" y="862957"/>
                </a:lnTo>
                <a:lnTo>
                  <a:pt x="0" y="862957"/>
                </a:lnTo>
                <a:lnTo>
                  <a:pt x="0" y="0"/>
                </a:lnTo>
                <a:close/>
              </a:path>
            </a:pathLst>
          </a:custGeom>
          <a:blipFill>
            <a:blip r:embed="rId5"/>
            <a:stretch>
              <a:fillRect/>
            </a:stretch>
          </a:blipFill>
        </p:spPr>
        <p:txBody>
          <a:bodyPr/>
          <a:lstStyle/>
          <a:p>
            <a:endParaRPr lang="da-DK"/>
          </a:p>
        </p:txBody>
      </p:sp>
      <p:sp>
        <p:nvSpPr>
          <p:cNvPr id="5" name="TextBox 5"/>
          <p:cNvSpPr txBox="1"/>
          <p:nvPr/>
        </p:nvSpPr>
        <p:spPr>
          <a:xfrm>
            <a:off x="3756782" y="1522512"/>
            <a:ext cx="4625217" cy="545855"/>
          </a:xfrm>
          <a:prstGeom prst="rect">
            <a:avLst/>
          </a:prstGeom>
        </p:spPr>
        <p:txBody>
          <a:bodyPr wrap="square" lIns="0" tIns="0" rIns="0" bIns="0" rtlCol="0" anchor="t">
            <a:spAutoFit/>
          </a:bodyPr>
          <a:lstStyle/>
          <a:p>
            <a:pPr>
              <a:lnSpc>
                <a:spcPts val="4490"/>
              </a:lnSpc>
              <a:spcBef>
                <a:spcPct val="0"/>
              </a:spcBef>
            </a:pPr>
            <a:r>
              <a:rPr lang="da-DK" sz="3207" dirty="0">
                <a:solidFill>
                  <a:srgbClr val="7D7637"/>
                </a:solidFill>
                <a:latin typeface="Syne"/>
                <a:ea typeface="Syne"/>
                <a:cs typeface="Syne"/>
                <a:sym typeface="Syne"/>
              </a:rPr>
              <a:t>Julebudskabet</a:t>
            </a:r>
          </a:p>
        </p:txBody>
      </p:sp>
      <p:sp>
        <p:nvSpPr>
          <p:cNvPr id="6" name="TextBox 6"/>
          <p:cNvSpPr txBox="1"/>
          <p:nvPr/>
        </p:nvSpPr>
        <p:spPr>
          <a:xfrm>
            <a:off x="3803515" y="2227459"/>
            <a:ext cx="3435485" cy="304122"/>
          </a:xfrm>
          <a:prstGeom prst="rect">
            <a:avLst/>
          </a:prstGeom>
        </p:spPr>
        <p:txBody>
          <a:bodyPr wrap="square" lIns="0" tIns="0" rIns="0" bIns="0" rtlCol="0" anchor="t">
            <a:spAutoFit/>
          </a:bodyPr>
          <a:lstStyle/>
          <a:p>
            <a:pPr>
              <a:lnSpc>
                <a:spcPts val="2528"/>
              </a:lnSpc>
              <a:spcBef>
                <a:spcPct val="0"/>
              </a:spcBef>
            </a:pPr>
            <a:r>
              <a:rPr lang="en-US" sz="1806">
                <a:solidFill>
                  <a:srgbClr val="7D7637"/>
                </a:solidFill>
                <a:latin typeface="Syne"/>
                <a:ea typeface="Syne"/>
                <a:cs typeface="Syne"/>
                <a:sym typeface="Syne"/>
              </a:rPr>
              <a:t>Af Hans og Kis Holm</a:t>
            </a:r>
          </a:p>
        </p:txBody>
      </p:sp>
      <p:sp>
        <p:nvSpPr>
          <p:cNvPr id="7" name="TextBox 7"/>
          <p:cNvSpPr txBox="1"/>
          <p:nvPr/>
        </p:nvSpPr>
        <p:spPr>
          <a:xfrm>
            <a:off x="3803514" y="3135739"/>
            <a:ext cx="5808891" cy="1619931"/>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Der tændes en stjerne på himlen,</a:t>
            </a:r>
          </a:p>
          <a:p>
            <a:pPr algn="l">
              <a:lnSpc>
                <a:spcPts val="3219"/>
              </a:lnSpc>
            </a:pPr>
            <a:r>
              <a:rPr lang="da-DK" sz="2299" dirty="0">
                <a:solidFill>
                  <a:srgbClr val="7D7637"/>
                </a:solidFill>
                <a:latin typeface="Syne"/>
                <a:ea typeface="Syne"/>
                <a:cs typeface="Syne"/>
                <a:sym typeface="Syne"/>
              </a:rPr>
              <a:t>en stjerne så lysende klar,</a:t>
            </a:r>
          </a:p>
          <a:p>
            <a:pPr algn="l">
              <a:lnSpc>
                <a:spcPts val="3219"/>
              </a:lnSpc>
            </a:pPr>
            <a:r>
              <a:rPr lang="da-DK" sz="2299" dirty="0">
                <a:solidFill>
                  <a:srgbClr val="7D7637"/>
                </a:solidFill>
                <a:latin typeface="Syne"/>
                <a:ea typeface="Syne"/>
                <a:cs typeface="Syne"/>
                <a:sym typeface="Syne"/>
              </a:rPr>
              <a:t>den skinner så klart i vrimlen,</a:t>
            </a:r>
          </a:p>
          <a:p>
            <a:pPr algn="l">
              <a:lnSpc>
                <a:spcPts val="3219"/>
              </a:lnSpc>
              <a:spcBef>
                <a:spcPct val="0"/>
              </a:spcBef>
            </a:pPr>
            <a:r>
              <a:rPr lang="da-DK" sz="2299" dirty="0">
                <a:solidFill>
                  <a:srgbClr val="7D7637"/>
                </a:solidFill>
                <a:latin typeface="Syne"/>
                <a:ea typeface="Syne"/>
                <a:cs typeface="Syne"/>
                <a:sym typeface="Syne"/>
              </a:rPr>
              <a:t>et budskab om freden, den bar.</a:t>
            </a:r>
          </a:p>
        </p:txBody>
      </p:sp>
      <p:sp>
        <p:nvSpPr>
          <p:cNvPr id="8" name="TextBox 8"/>
          <p:cNvSpPr txBox="1"/>
          <p:nvPr/>
        </p:nvSpPr>
        <p:spPr>
          <a:xfrm>
            <a:off x="3803514" y="5095875"/>
            <a:ext cx="5492885" cy="1619931"/>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Den giver os varme og skønhed,</a:t>
            </a:r>
          </a:p>
          <a:p>
            <a:pPr algn="l">
              <a:lnSpc>
                <a:spcPts val="3219"/>
              </a:lnSpc>
            </a:pPr>
            <a:r>
              <a:rPr lang="da-DK" sz="2299" dirty="0">
                <a:solidFill>
                  <a:srgbClr val="7D7637"/>
                </a:solidFill>
                <a:latin typeface="Syne"/>
                <a:ea typeface="Syne"/>
                <a:cs typeface="Syne"/>
                <a:sym typeface="Syne"/>
              </a:rPr>
              <a:t>hvis bare vi tager imod,</a:t>
            </a:r>
          </a:p>
          <a:p>
            <a:pPr algn="l">
              <a:lnSpc>
                <a:spcPts val="3219"/>
              </a:lnSpc>
            </a:pPr>
            <a:r>
              <a:rPr lang="da-DK" sz="2299" dirty="0">
                <a:solidFill>
                  <a:srgbClr val="7D7637"/>
                </a:solidFill>
                <a:latin typeface="Syne"/>
                <a:ea typeface="Syne"/>
                <a:cs typeface="Syne"/>
                <a:sym typeface="Syne"/>
              </a:rPr>
              <a:t>og møder livet med ømhed</a:t>
            </a:r>
          </a:p>
          <a:p>
            <a:pPr algn="l">
              <a:lnSpc>
                <a:spcPts val="3219"/>
              </a:lnSpc>
              <a:spcBef>
                <a:spcPct val="0"/>
              </a:spcBef>
            </a:pPr>
            <a:r>
              <a:rPr lang="da-DK" sz="2299" dirty="0">
                <a:solidFill>
                  <a:srgbClr val="7D7637"/>
                </a:solidFill>
                <a:latin typeface="Syne"/>
                <a:ea typeface="Syne"/>
                <a:cs typeface="Syne"/>
                <a:sym typeface="Syne"/>
              </a:rPr>
              <a:t>og ikke med bomber og blod.</a:t>
            </a:r>
          </a:p>
        </p:txBody>
      </p:sp>
      <p:sp>
        <p:nvSpPr>
          <p:cNvPr id="9" name="TextBox 9"/>
          <p:cNvSpPr txBox="1"/>
          <p:nvPr/>
        </p:nvSpPr>
        <p:spPr>
          <a:xfrm>
            <a:off x="3803515" y="7056755"/>
            <a:ext cx="6483485" cy="1619931"/>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For kærlighedslyset skal dyrkes</a:t>
            </a:r>
          </a:p>
          <a:p>
            <a:pPr algn="l">
              <a:lnSpc>
                <a:spcPts val="3219"/>
              </a:lnSpc>
            </a:pPr>
            <a:r>
              <a:rPr lang="da-DK" sz="2299" dirty="0">
                <a:solidFill>
                  <a:srgbClr val="7D7637"/>
                </a:solidFill>
                <a:latin typeface="Syne"/>
                <a:ea typeface="Syne"/>
                <a:cs typeface="Syne"/>
                <a:sym typeface="Syne"/>
              </a:rPr>
              <a:t>forenes i fællesskabsånd,</a:t>
            </a:r>
          </a:p>
          <a:p>
            <a:pPr algn="l">
              <a:lnSpc>
                <a:spcPts val="3219"/>
              </a:lnSpc>
            </a:pPr>
            <a:r>
              <a:rPr lang="da-DK" sz="2299" dirty="0">
                <a:solidFill>
                  <a:srgbClr val="7D7637"/>
                </a:solidFill>
                <a:latin typeface="Syne"/>
                <a:ea typeface="Syne"/>
                <a:cs typeface="Syne"/>
                <a:sym typeface="Syne"/>
              </a:rPr>
              <a:t>og sammenhold fødes og styrkes</a:t>
            </a:r>
          </a:p>
          <a:p>
            <a:pPr algn="l">
              <a:lnSpc>
                <a:spcPts val="3219"/>
              </a:lnSpc>
              <a:spcBef>
                <a:spcPct val="0"/>
              </a:spcBef>
            </a:pPr>
            <a:r>
              <a:rPr lang="da-DK" sz="2299" dirty="0">
                <a:solidFill>
                  <a:srgbClr val="7D7637"/>
                </a:solidFill>
                <a:latin typeface="Syne"/>
                <a:ea typeface="Syne"/>
                <a:cs typeface="Syne"/>
                <a:sym typeface="Syne"/>
              </a:rPr>
              <a:t>og knyttes med venskabets bånd</a:t>
            </a:r>
            <a:r>
              <a:rPr lang="en-US" sz="2299" dirty="0">
                <a:solidFill>
                  <a:srgbClr val="7D7637"/>
                </a:solidFill>
                <a:latin typeface="Syne"/>
                <a:ea typeface="Syne"/>
                <a:cs typeface="Syne"/>
                <a:sym typeface="Syne"/>
              </a:rPr>
              <a:t>.</a:t>
            </a:r>
          </a:p>
        </p:txBody>
      </p:sp>
      <p:sp>
        <p:nvSpPr>
          <p:cNvPr id="10" name="TextBox 10"/>
          <p:cNvSpPr txBox="1"/>
          <p:nvPr/>
        </p:nvSpPr>
        <p:spPr>
          <a:xfrm>
            <a:off x="9612406" y="3135739"/>
            <a:ext cx="6483484" cy="1619931"/>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Så sprænger vi alle de grænser,</a:t>
            </a:r>
          </a:p>
          <a:p>
            <a:pPr algn="l">
              <a:lnSpc>
                <a:spcPts val="3219"/>
              </a:lnSpc>
            </a:pPr>
            <a:r>
              <a:rPr lang="da-DK" sz="2299" dirty="0">
                <a:solidFill>
                  <a:srgbClr val="7D7637"/>
                </a:solidFill>
                <a:latin typeface="Syne"/>
                <a:ea typeface="Syne"/>
                <a:cs typeface="Syne"/>
                <a:sym typeface="Syne"/>
              </a:rPr>
              <a:t>som stærke mænd har bestemt,</a:t>
            </a:r>
          </a:p>
          <a:p>
            <a:pPr algn="l">
              <a:lnSpc>
                <a:spcPts val="3219"/>
              </a:lnSpc>
            </a:pPr>
            <a:r>
              <a:rPr lang="da-DK" sz="2299" dirty="0">
                <a:solidFill>
                  <a:srgbClr val="7D7637"/>
                </a:solidFill>
                <a:latin typeface="Syne"/>
                <a:ea typeface="Syne"/>
                <a:cs typeface="Syne"/>
                <a:sym typeface="Syne"/>
              </a:rPr>
              <a:t>det levendes værd vi da ænser,</a:t>
            </a:r>
          </a:p>
          <a:p>
            <a:pPr algn="l">
              <a:lnSpc>
                <a:spcPts val="3219"/>
              </a:lnSpc>
              <a:spcBef>
                <a:spcPct val="0"/>
              </a:spcBef>
            </a:pPr>
            <a:r>
              <a:rPr lang="da-DK" sz="2299" dirty="0">
                <a:solidFill>
                  <a:srgbClr val="7D7637"/>
                </a:solidFill>
                <a:latin typeface="Syne"/>
                <a:ea typeface="Syne"/>
                <a:cs typeface="Syne"/>
                <a:sym typeface="Syne"/>
              </a:rPr>
              <a:t>som alt for længe var glemt.</a:t>
            </a:r>
          </a:p>
        </p:txBody>
      </p:sp>
      <p:sp>
        <p:nvSpPr>
          <p:cNvPr id="11" name="TextBox 11"/>
          <p:cNvSpPr txBox="1"/>
          <p:nvPr/>
        </p:nvSpPr>
        <p:spPr>
          <a:xfrm>
            <a:off x="9612406" y="5095875"/>
            <a:ext cx="6978536" cy="1619931"/>
          </a:xfrm>
          <a:prstGeom prst="rect">
            <a:avLst/>
          </a:prstGeom>
        </p:spPr>
        <p:txBody>
          <a:bodyPr wrap="square" lIns="0" tIns="0" rIns="0" bIns="0" rtlCol="0" anchor="t">
            <a:spAutoFit/>
          </a:bodyPr>
          <a:lstStyle/>
          <a:p>
            <a:pPr algn="l">
              <a:lnSpc>
                <a:spcPts val="3219"/>
              </a:lnSpc>
            </a:pPr>
            <a:r>
              <a:rPr lang="da-DK" sz="2299" dirty="0">
                <a:solidFill>
                  <a:srgbClr val="7D7637"/>
                </a:solidFill>
                <a:latin typeface="Syne"/>
                <a:ea typeface="Syne"/>
                <a:cs typeface="Syne"/>
                <a:sym typeface="Syne"/>
              </a:rPr>
              <a:t>Og derfor vi takker for livet,</a:t>
            </a:r>
          </a:p>
          <a:p>
            <a:pPr algn="l">
              <a:lnSpc>
                <a:spcPts val="3219"/>
              </a:lnSpc>
            </a:pPr>
            <a:r>
              <a:rPr lang="da-DK" sz="2299" dirty="0">
                <a:solidFill>
                  <a:srgbClr val="7D7637"/>
                </a:solidFill>
                <a:latin typeface="Syne"/>
                <a:ea typeface="Syne"/>
                <a:cs typeface="Syne"/>
                <a:sym typeface="Syne"/>
              </a:rPr>
              <a:t>den dyrebareste skat</a:t>
            </a:r>
          </a:p>
          <a:p>
            <a:pPr algn="l">
              <a:lnSpc>
                <a:spcPts val="3219"/>
              </a:lnSpc>
            </a:pPr>
            <a:r>
              <a:rPr lang="da-DK" sz="2299" dirty="0">
                <a:solidFill>
                  <a:srgbClr val="7D7637"/>
                </a:solidFill>
                <a:latin typeface="Syne"/>
                <a:ea typeface="Syne"/>
                <a:cs typeface="Syne"/>
                <a:sym typeface="Syne"/>
              </a:rPr>
              <a:t>og for det lys, der blev givet</a:t>
            </a:r>
          </a:p>
          <a:p>
            <a:pPr algn="l">
              <a:lnSpc>
                <a:spcPts val="3219"/>
              </a:lnSpc>
              <a:spcBef>
                <a:spcPct val="0"/>
              </a:spcBef>
            </a:pPr>
            <a:r>
              <a:rPr lang="da-DK" sz="2299" dirty="0">
                <a:solidFill>
                  <a:srgbClr val="7D7637"/>
                </a:solidFill>
                <a:latin typeface="Syne"/>
                <a:ea typeface="Syne"/>
                <a:cs typeface="Syne"/>
                <a:sym typeface="Syne"/>
              </a:rPr>
              <a:t>og alle den julenat.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1136</Words>
  <Application>Microsoft Macintosh PowerPoint</Application>
  <PresentationFormat>Brugerdefineret</PresentationFormat>
  <Paragraphs>121</Paragraphs>
  <Slides>10</Slides>
  <Notes>10</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10</vt:i4>
      </vt:variant>
    </vt:vector>
  </HeadingPairs>
  <TitlesOfParts>
    <vt:vector size="14" baseType="lpstr">
      <vt:lpstr>Arial</vt:lpstr>
      <vt:lpstr>Calibri</vt:lpstr>
      <vt:lpstr>Syne</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Morgensang 5/12 - Frivillighed</dc:title>
  <cp:lastModifiedBy>Maria Hinding</cp:lastModifiedBy>
  <cp:revision>2</cp:revision>
  <dcterms:created xsi:type="dcterms:W3CDTF">2006-08-16T00:00:00Z</dcterms:created>
  <dcterms:modified xsi:type="dcterms:W3CDTF">2024-11-08T21:50:05Z</dcterms:modified>
  <dc:identifier>DAGQQgtqs38</dc:identifier>
</cp:coreProperties>
</file>